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7010400" cy="92964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71" autoAdjust="0"/>
    <p:restoredTop sz="96247" autoAdjust="0"/>
  </p:normalViewPr>
  <p:slideViewPr>
    <p:cSldViewPr snapToGrid="0">
      <p:cViewPr varScale="1">
        <p:scale>
          <a:sx n="106" d="100"/>
          <a:sy n="106" d="100"/>
        </p:scale>
        <p:origin x="7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C22539-1EBB-EA2D-06A4-CE1FF1BE1FD0}"/>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
          </a:p>
        </p:txBody>
      </p:sp>
      <p:sp>
        <p:nvSpPr>
          <p:cNvPr id="3" name="Subtítulo 2">
            <a:extLst>
              <a:ext uri="{FF2B5EF4-FFF2-40B4-BE49-F238E27FC236}">
                <a16:creationId xmlns:a16="http://schemas.microsoft.com/office/drawing/2014/main" id="{E3F7400C-C8D8-462D-C5BC-2CBD1B0F7B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
          </a:p>
        </p:txBody>
      </p:sp>
      <p:sp>
        <p:nvSpPr>
          <p:cNvPr id="4" name="Marcador de fecha 3">
            <a:extLst>
              <a:ext uri="{FF2B5EF4-FFF2-40B4-BE49-F238E27FC236}">
                <a16:creationId xmlns:a16="http://schemas.microsoft.com/office/drawing/2014/main" id="{87DCCBEE-217F-1B18-045A-A218FC52E098}"/>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6A9141A5-12BA-76A0-41DF-315A171AF9A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7ABBAE8-0B9E-B9CA-7421-A36110C29780}"/>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281107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B1B33D-69F9-6994-02CE-F55F785AFDF3}"/>
              </a:ext>
            </a:extLst>
          </p:cNvPr>
          <p:cNvSpPr>
            <a:spLocks noGrp="1"/>
          </p:cNvSpPr>
          <p:nvPr>
            <p:ph type="title"/>
          </p:nvPr>
        </p:nvSpPr>
        <p:spPr/>
        <p:txBody>
          <a:bodyPr/>
          <a:lstStyle/>
          <a:p>
            <a:r>
              <a:rPr lang="es-MX"/>
              <a:t>Haz clic para modificar el estilo de título del patrón</a:t>
            </a:r>
            <a:endParaRPr lang="es-ES"/>
          </a:p>
        </p:txBody>
      </p:sp>
      <p:sp>
        <p:nvSpPr>
          <p:cNvPr id="3" name="Marcador de contenido 2">
            <a:extLst>
              <a:ext uri="{FF2B5EF4-FFF2-40B4-BE49-F238E27FC236}">
                <a16:creationId xmlns:a16="http://schemas.microsoft.com/office/drawing/2014/main" id="{CC855D50-DE71-9075-FBC7-6C3DAB56C431}"/>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fecha 3">
            <a:extLst>
              <a:ext uri="{FF2B5EF4-FFF2-40B4-BE49-F238E27FC236}">
                <a16:creationId xmlns:a16="http://schemas.microsoft.com/office/drawing/2014/main" id="{800F843F-8801-D434-0B48-42B3F87A605B}"/>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FE4B84EC-B92A-6BA8-C3BE-93671A0F439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53298E2-B66F-DF6F-02BE-F59FC655DEF1}"/>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657596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32A9B9-D093-C4FB-233E-BE36C0D90128}"/>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
          </a:p>
        </p:txBody>
      </p:sp>
      <p:sp>
        <p:nvSpPr>
          <p:cNvPr id="3" name="Marcador de texto 2">
            <a:extLst>
              <a:ext uri="{FF2B5EF4-FFF2-40B4-BE49-F238E27FC236}">
                <a16:creationId xmlns:a16="http://schemas.microsoft.com/office/drawing/2014/main" id="{8154692C-EC65-E269-DF29-13CF446E75A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6C02BF96-6F3A-9D59-2D41-A0188A14033E}"/>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FF5B32F4-D524-754D-B633-2421D253BAA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B4D53D8-FF20-BD45-4D70-267FA547DE85}"/>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423202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BE1CBE-97C9-FAAF-DFF1-431A094DCBFE}"/>
              </a:ext>
            </a:extLst>
          </p:cNvPr>
          <p:cNvSpPr>
            <a:spLocks noGrp="1"/>
          </p:cNvSpPr>
          <p:nvPr>
            <p:ph type="title"/>
          </p:nvPr>
        </p:nvSpPr>
        <p:spPr/>
        <p:txBody>
          <a:bodyPr/>
          <a:lstStyle/>
          <a:p>
            <a:r>
              <a:rPr lang="es-MX"/>
              <a:t>Haz clic para modificar el estilo de título del patrón</a:t>
            </a:r>
            <a:endParaRPr lang="es-ES"/>
          </a:p>
        </p:txBody>
      </p:sp>
      <p:sp>
        <p:nvSpPr>
          <p:cNvPr id="3" name="Marcador de contenido 2">
            <a:extLst>
              <a:ext uri="{FF2B5EF4-FFF2-40B4-BE49-F238E27FC236}">
                <a16:creationId xmlns:a16="http://schemas.microsoft.com/office/drawing/2014/main" id="{007BA22F-8F0F-027E-D60D-057BB7E05FD5}"/>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contenido 3">
            <a:extLst>
              <a:ext uri="{FF2B5EF4-FFF2-40B4-BE49-F238E27FC236}">
                <a16:creationId xmlns:a16="http://schemas.microsoft.com/office/drawing/2014/main" id="{3AE986FF-AFC2-C755-1971-E782BB49011E}"/>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5" name="Marcador de fecha 4">
            <a:extLst>
              <a:ext uri="{FF2B5EF4-FFF2-40B4-BE49-F238E27FC236}">
                <a16:creationId xmlns:a16="http://schemas.microsoft.com/office/drawing/2014/main" id="{44118C97-056F-31BC-873E-7F02A45F2365}"/>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6" name="Marcador de pie de página 5">
            <a:extLst>
              <a:ext uri="{FF2B5EF4-FFF2-40B4-BE49-F238E27FC236}">
                <a16:creationId xmlns:a16="http://schemas.microsoft.com/office/drawing/2014/main" id="{9255A427-EEA2-7F63-D36F-E73E54ABA11F}"/>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EBEA57D-53CE-FE65-668A-79523BD941D7}"/>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177157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3313BE-C620-74E0-A993-EF6EBD21BA38}"/>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
          </a:p>
        </p:txBody>
      </p:sp>
      <p:sp>
        <p:nvSpPr>
          <p:cNvPr id="3" name="Marcador de texto 2">
            <a:extLst>
              <a:ext uri="{FF2B5EF4-FFF2-40B4-BE49-F238E27FC236}">
                <a16:creationId xmlns:a16="http://schemas.microsoft.com/office/drawing/2014/main" id="{569054B4-9340-52EE-A831-FEA0FA08EB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53B1F750-21B1-25CE-23A9-E5346C7AC28E}"/>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5" name="Marcador de texto 4">
            <a:extLst>
              <a:ext uri="{FF2B5EF4-FFF2-40B4-BE49-F238E27FC236}">
                <a16:creationId xmlns:a16="http://schemas.microsoft.com/office/drawing/2014/main" id="{F9774141-37B6-5A30-EA64-65CB1702C7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2F2B71FC-F048-8334-FB7D-59AF1AAB070C}"/>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7" name="Marcador de fecha 6">
            <a:extLst>
              <a:ext uri="{FF2B5EF4-FFF2-40B4-BE49-F238E27FC236}">
                <a16:creationId xmlns:a16="http://schemas.microsoft.com/office/drawing/2014/main" id="{56208D48-BA10-8BDB-1AF6-5E62B37EDBF1}"/>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8" name="Marcador de pie de página 7">
            <a:extLst>
              <a:ext uri="{FF2B5EF4-FFF2-40B4-BE49-F238E27FC236}">
                <a16:creationId xmlns:a16="http://schemas.microsoft.com/office/drawing/2014/main" id="{3D3F6C23-7AA9-A722-9192-04845E879683}"/>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D0993D66-985B-6E83-93BE-9CD3B72BB203}"/>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4020304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47859-564F-5292-2403-24D0D8E4E8FF}"/>
              </a:ext>
            </a:extLst>
          </p:cNvPr>
          <p:cNvSpPr>
            <a:spLocks noGrp="1"/>
          </p:cNvSpPr>
          <p:nvPr>
            <p:ph type="title"/>
          </p:nvPr>
        </p:nvSpPr>
        <p:spPr/>
        <p:txBody>
          <a:bodyPr/>
          <a:lstStyle/>
          <a:p>
            <a:r>
              <a:rPr lang="es-MX"/>
              <a:t>Haz clic para modificar el estilo de título del patrón</a:t>
            </a:r>
            <a:endParaRPr lang="es-ES"/>
          </a:p>
        </p:txBody>
      </p:sp>
      <p:sp>
        <p:nvSpPr>
          <p:cNvPr id="3" name="Marcador de fecha 2">
            <a:extLst>
              <a:ext uri="{FF2B5EF4-FFF2-40B4-BE49-F238E27FC236}">
                <a16:creationId xmlns:a16="http://schemas.microsoft.com/office/drawing/2014/main" id="{0B036BBB-6C38-009B-872C-104994490559}"/>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4" name="Marcador de pie de página 3">
            <a:extLst>
              <a:ext uri="{FF2B5EF4-FFF2-40B4-BE49-F238E27FC236}">
                <a16:creationId xmlns:a16="http://schemas.microsoft.com/office/drawing/2014/main" id="{E602DE69-EDD1-6AB7-41E8-CBD1343CE3CF}"/>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5A2689CB-BD86-D6DA-D045-5198048BFDB4}"/>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887220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EF2DAC7-81D9-A43D-D4B3-7A09F08A0DB7}"/>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3" name="Marcador de pie de página 2">
            <a:extLst>
              <a:ext uri="{FF2B5EF4-FFF2-40B4-BE49-F238E27FC236}">
                <a16:creationId xmlns:a16="http://schemas.microsoft.com/office/drawing/2014/main" id="{3A9AEB23-62E3-B95A-2839-52F0EAAF4F26}"/>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DDD629B5-346D-BF73-6D38-BCA9B816C6F1}"/>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3797167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F243B9-5663-F01E-AFCB-C85377CEF29B}"/>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
          </a:p>
        </p:txBody>
      </p:sp>
      <p:sp>
        <p:nvSpPr>
          <p:cNvPr id="3" name="Marcador de contenido 2">
            <a:extLst>
              <a:ext uri="{FF2B5EF4-FFF2-40B4-BE49-F238E27FC236}">
                <a16:creationId xmlns:a16="http://schemas.microsoft.com/office/drawing/2014/main" id="{C64D817D-7BDF-A143-7D15-C4345179CD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texto 3">
            <a:extLst>
              <a:ext uri="{FF2B5EF4-FFF2-40B4-BE49-F238E27FC236}">
                <a16:creationId xmlns:a16="http://schemas.microsoft.com/office/drawing/2014/main" id="{98AFD62B-F04E-7515-16ED-ED8642E1E9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5233005-9A21-E6B4-FFA0-577EF2B37DE9}"/>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6" name="Marcador de pie de página 5">
            <a:extLst>
              <a:ext uri="{FF2B5EF4-FFF2-40B4-BE49-F238E27FC236}">
                <a16:creationId xmlns:a16="http://schemas.microsoft.com/office/drawing/2014/main" id="{B21A2587-CB76-8F69-E8A7-49F32D1325D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D8C8A972-153C-4E0A-B420-BBB92E4A75AB}"/>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263656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0C6E9A-D27B-E5BF-9C09-15F324FFDD61}"/>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
          </a:p>
        </p:txBody>
      </p:sp>
      <p:sp>
        <p:nvSpPr>
          <p:cNvPr id="3" name="Marcador de posición de imagen 2">
            <a:extLst>
              <a:ext uri="{FF2B5EF4-FFF2-40B4-BE49-F238E27FC236}">
                <a16:creationId xmlns:a16="http://schemas.microsoft.com/office/drawing/2014/main" id="{CC64ABC6-8EB3-4BDA-B15F-D980E575E7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5A314270-9F67-B1E6-789E-9F6CF0D592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3BDAC713-3E7A-68D0-10BE-BE7E29DAE5CE}"/>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6" name="Marcador de pie de página 5">
            <a:extLst>
              <a:ext uri="{FF2B5EF4-FFF2-40B4-BE49-F238E27FC236}">
                <a16:creationId xmlns:a16="http://schemas.microsoft.com/office/drawing/2014/main" id="{6C330677-D651-E211-2A35-A91D6BBE3627}"/>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B48D3BBF-3C95-CD39-9E19-50D7A755031B}"/>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2435722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421A8B-4363-F0CB-66E0-F5A772A47DC1}"/>
              </a:ext>
            </a:extLst>
          </p:cNvPr>
          <p:cNvSpPr>
            <a:spLocks noGrp="1"/>
          </p:cNvSpPr>
          <p:nvPr>
            <p:ph type="title"/>
          </p:nvPr>
        </p:nvSpPr>
        <p:spPr/>
        <p:txBody>
          <a:bodyPr/>
          <a:lstStyle/>
          <a:p>
            <a:r>
              <a:rPr lang="es-MX"/>
              <a:t>Haz clic para modificar el estilo de título del patrón</a:t>
            </a:r>
            <a:endParaRPr lang="es-ES"/>
          </a:p>
        </p:txBody>
      </p:sp>
      <p:sp>
        <p:nvSpPr>
          <p:cNvPr id="3" name="Marcador de texto vertical 2">
            <a:extLst>
              <a:ext uri="{FF2B5EF4-FFF2-40B4-BE49-F238E27FC236}">
                <a16:creationId xmlns:a16="http://schemas.microsoft.com/office/drawing/2014/main" id="{B8FC115A-FAFD-E222-8F35-F42D47880E1B}"/>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fecha 3">
            <a:extLst>
              <a:ext uri="{FF2B5EF4-FFF2-40B4-BE49-F238E27FC236}">
                <a16:creationId xmlns:a16="http://schemas.microsoft.com/office/drawing/2014/main" id="{7BD75A49-CD52-30D9-9813-7B201F29FFB3}"/>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F7FFA789-F3DD-FD2C-16BA-FA0E71BE0D47}"/>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AC19DE7-032B-A7BD-A384-C6C6C4944096}"/>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530781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3A388E1-B7CF-A8F3-C045-77E887058B7F}"/>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
          </a:p>
        </p:txBody>
      </p:sp>
      <p:sp>
        <p:nvSpPr>
          <p:cNvPr id="3" name="Marcador de texto vertical 2">
            <a:extLst>
              <a:ext uri="{FF2B5EF4-FFF2-40B4-BE49-F238E27FC236}">
                <a16:creationId xmlns:a16="http://schemas.microsoft.com/office/drawing/2014/main" id="{1599E9EA-8484-BAFB-714C-BF0352F57019}"/>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fecha 3">
            <a:extLst>
              <a:ext uri="{FF2B5EF4-FFF2-40B4-BE49-F238E27FC236}">
                <a16:creationId xmlns:a16="http://schemas.microsoft.com/office/drawing/2014/main" id="{69D3A5E6-ECA7-E7A3-9512-FBBC81F80124}"/>
              </a:ext>
            </a:extLst>
          </p:cNvPr>
          <p:cNvSpPr>
            <a:spLocks noGrp="1"/>
          </p:cNvSpPr>
          <p:nvPr>
            <p:ph type="dt" sz="half" idx="10"/>
          </p:nvPr>
        </p:nvSpPr>
        <p:spPr/>
        <p:txBody>
          <a:body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205D8946-51FF-F804-6CC1-7FD325AAF16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3D99C8F-733E-3CC7-DF65-26A69DB86476}"/>
              </a:ext>
            </a:extLst>
          </p:cNvPr>
          <p:cNvSpPr>
            <a:spLocks noGrp="1"/>
          </p:cNvSpPr>
          <p:nvPr>
            <p:ph type="sldNum" sz="quarter" idx="12"/>
          </p:nvPr>
        </p:nvSpPr>
        <p:spPr/>
        <p:txBody>
          <a:bodyPr/>
          <a:lstStyle/>
          <a:p>
            <a:fld id="{8268BD6F-1B13-4341-A466-871A0CCF7A1A}" type="slidenum">
              <a:rPr lang="es-ES" smtClean="0"/>
              <a:t>‹Nº›</a:t>
            </a:fld>
            <a:endParaRPr lang="es-ES"/>
          </a:p>
        </p:txBody>
      </p:sp>
    </p:spTree>
    <p:extLst>
      <p:ext uri="{BB962C8B-B14F-4D97-AF65-F5344CB8AC3E}">
        <p14:creationId xmlns:p14="http://schemas.microsoft.com/office/powerpoint/2010/main" val="147141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665B997-A1DD-3309-BEE1-BEEEB9A079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
          </a:p>
        </p:txBody>
      </p:sp>
      <p:sp>
        <p:nvSpPr>
          <p:cNvPr id="3" name="Marcador de texto 2">
            <a:extLst>
              <a:ext uri="{FF2B5EF4-FFF2-40B4-BE49-F238E27FC236}">
                <a16:creationId xmlns:a16="http://schemas.microsoft.com/office/drawing/2014/main" id="{D7803CA0-8A8C-FEBE-7FA5-D3E1127913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
          </a:p>
        </p:txBody>
      </p:sp>
      <p:sp>
        <p:nvSpPr>
          <p:cNvPr id="4" name="Marcador de fecha 3">
            <a:extLst>
              <a:ext uri="{FF2B5EF4-FFF2-40B4-BE49-F238E27FC236}">
                <a16:creationId xmlns:a16="http://schemas.microsoft.com/office/drawing/2014/main" id="{F07DD0E8-87D1-C032-89EC-5B2951AD1C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9D310B-3791-4303-8FB2-9D9D6B927624}" type="datetimeFigureOut">
              <a:rPr lang="es-ES" smtClean="0"/>
              <a:t>26/02/2026</a:t>
            </a:fld>
            <a:endParaRPr lang="es-ES"/>
          </a:p>
        </p:txBody>
      </p:sp>
      <p:sp>
        <p:nvSpPr>
          <p:cNvPr id="5" name="Marcador de pie de página 4">
            <a:extLst>
              <a:ext uri="{FF2B5EF4-FFF2-40B4-BE49-F238E27FC236}">
                <a16:creationId xmlns:a16="http://schemas.microsoft.com/office/drawing/2014/main" id="{C1A32C16-62CA-60BC-4CED-E7AEC55C53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922FDEBC-B001-E9E3-B37B-8B4EDCF2EF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68BD6F-1B13-4341-A466-871A0CCF7A1A}" type="slidenum">
              <a:rPr lang="es-ES" smtClean="0"/>
              <a:t>‹Nº›</a:t>
            </a:fld>
            <a:endParaRPr lang="es-ES"/>
          </a:p>
        </p:txBody>
      </p:sp>
    </p:spTree>
    <p:extLst>
      <p:ext uri="{BB962C8B-B14F-4D97-AF65-F5344CB8AC3E}">
        <p14:creationId xmlns:p14="http://schemas.microsoft.com/office/powerpoint/2010/main" val="2682469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a:extLst>
              <a:ext uri="{FF2B5EF4-FFF2-40B4-BE49-F238E27FC236}">
                <a16:creationId xmlns:a16="http://schemas.microsoft.com/office/drawing/2014/main" id="{1CA32AEE-F36C-FF23-52FA-366AE61AE6FD}"/>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302551" y="183641"/>
            <a:ext cx="942975" cy="13412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7E4FB69-DA6F-FDC0-EB9F-EA6CCB65F1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6861" y="351880"/>
            <a:ext cx="1316312" cy="1325563"/>
          </a:xfrm>
          <a:prstGeom prst="rect">
            <a:avLst/>
          </a:prstGeom>
          <a:noFill/>
        </p:spPr>
      </p:pic>
      <p:pic>
        <p:nvPicPr>
          <p:cNvPr id="17" name="Imagen 16">
            <a:extLst>
              <a:ext uri="{FF2B5EF4-FFF2-40B4-BE49-F238E27FC236}">
                <a16:creationId xmlns:a16="http://schemas.microsoft.com/office/drawing/2014/main" id="{4FE45889-0C2C-5654-4D87-9B52672618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73867" y="365124"/>
            <a:ext cx="1238250" cy="1325563"/>
          </a:xfrm>
          <a:prstGeom prst="rect">
            <a:avLst/>
          </a:prstGeom>
          <a:noFill/>
        </p:spPr>
      </p:pic>
      <p:sp>
        <p:nvSpPr>
          <p:cNvPr id="2" name="Rectángulo 1">
            <a:extLst>
              <a:ext uri="{FF2B5EF4-FFF2-40B4-BE49-F238E27FC236}">
                <a16:creationId xmlns:a16="http://schemas.microsoft.com/office/drawing/2014/main" id="{C2D082F4-38B3-8864-F221-D0BD44C0B004}"/>
              </a:ext>
            </a:extLst>
          </p:cNvPr>
          <p:cNvSpPr/>
          <p:nvPr/>
        </p:nvSpPr>
        <p:spPr>
          <a:xfrm>
            <a:off x="1362975" y="1837346"/>
            <a:ext cx="9649142" cy="4142613"/>
          </a:xfrm>
          <a:prstGeom prst="rect">
            <a:avLst/>
          </a:prstGeom>
          <a:solidFill>
            <a:schemeClr val="accent5">
              <a:lumMod val="20000"/>
              <a:lumOff val="8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rPr>
              <a:t>    </a:t>
            </a:r>
          </a:p>
          <a:p>
            <a:pPr algn="ctr"/>
            <a:r>
              <a:rPr lang="es-MX" dirty="0">
                <a:solidFill>
                  <a:schemeClr val="tx1"/>
                </a:solidFill>
              </a:rPr>
              <a:t>Proyecto: </a:t>
            </a:r>
            <a:r>
              <a:rPr lang="es-MX" b="1" dirty="0">
                <a:solidFill>
                  <a:schemeClr val="tx1"/>
                </a:solidFill>
              </a:rPr>
              <a:t>Promoción y difusión de la política de transversalidad de género en la  Secretaria de Economía y del Trabajo 2026</a:t>
            </a:r>
          </a:p>
          <a:p>
            <a:pPr algn="ctr"/>
            <a:r>
              <a:rPr lang="es-MX" dirty="0">
                <a:solidFill>
                  <a:schemeClr val="tx1"/>
                </a:solidFill>
              </a:rPr>
              <a:t>UNIDAD DE IGUALDAD DE GENERO.</a:t>
            </a:r>
          </a:p>
          <a:p>
            <a:pPr algn="ctr"/>
            <a:r>
              <a:rPr lang="es-MX" b="1" dirty="0">
                <a:solidFill>
                  <a:schemeClr val="tx1"/>
                </a:solidFill>
              </a:rPr>
              <a:t>       Programa Presupuestario</a:t>
            </a:r>
            <a:r>
              <a:rPr lang="es-MX" dirty="0">
                <a:solidFill>
                  <a:schemeClr val="tx1"/>
                </a:solidFill>
              </a:rPr>
              <a:t>: 020 Programa de Igualdad, inclusión y transversalidad de género.</a:t>
            </a:r>
          </a:p>
          <a:p>
            <a:pPr algn="ctr"/>
            <a:endParaRPr lang="es-MX" b="1" dirty="0">
              <a:solidFill>
                <a:prstClr val="black"/>
              </a:solidFill>
              <a:latin typeface="Aptos" panose="02110004020202020204"/>
            </a:endParaRPr>
          </a:p>
          <a:p>
            <a:pPr algn="ctr"/>
            <a:r>
              <a:rPr lang="es-MX" b="1" dirty="0">
                <a:solidFill>
                  <a:prstClr val="black"/>
                </a:solidFill>
                <a:latin typeface="Aptos" panose="02110004020202020204"/>
              </a:rPr>
              <a:t>       O</a:t>
            </a:r>
            <a:r>
              <a:rPr kumimoji="0" lang="es-MX" b="1" i="0" u="none" strike="noStrike" kern="1200" cap="none" spc="0" normalizeH="0" baseline="0" noProof="0" dirty="0" err="1">
                <a:ln>
                  <a:noFill/>
                </a:ln>
                <a:solidFill>
                  <a:prstClr val="black"/>
                </a:solidFill>
                <a:effectLst/>
                <a:uLnTx/>
                <a:uFillTx/>
                <a:latin typeface="Aptos" panose="02110004020202020204"/>
                <a:ea typeface="+mn-ea"/>
                <a:cs typeface="+mn-cs"/>
              </a:rPr>
              <a:t>bjetivo</a:t>
            </a:r>
            <a:r>
              <a:rPr kumimoji="0" lang="es-MX" b="1" i="0" u="none" strike="noStrike" kern="1200" cap="none" spc="0" normalizeH="0" baseline="0" noProof="0" dirty="0">
                <a:ln>
                  <a:noFill/>
                </a:ln>
                <a:solidFill>
                  <a:prstClr val="black"/>
                </a:solidFill>
                <a:effectLst/>
                <a:uLnTx/>
                <a:uFillTx/>
                <a:latin typeface="Aptos" panose="02110004020202020204"/>
                <a:ea typeface="+mn-ea"/>
                <a:cs typeface="+mn-cs"/>
              </a:rPr>
              <a:t> de Desarrollo Sostenible 05: </a:t>
            </a:r>
            <a:r>
              <a:rPr kumimoji="0" lang="es-MX" b="0" i="0" u="none" strike="noStrike" kern="1200" cap="none" spc="0" normalizeH="0" baseline="0" noProof="0" dirty="0">
                <a:ln>
                  <a:noFill/>
                </a:ln>
                <a:solidFill>
                  <a:prstClr val="black"/>
                </a:solidFill>
                <a:effectLst/>
                <a:uLnTx/>
                <a:uFillTx/>
                <a:latin typeface="Aptos" panose="02110004020202020204"/>
                <a:ea typeface="+mn-ea"/>
                <a:cs typeface="+mn-cs"/>
              </a:rPr>
              <a:t>Lograr la Igualdad entre los géneros y empoderar a todas las Mujeres y Niñas.</a:t>
            </a:r>
            <a:endParaRPr lang="es-MX" dirty="0">
              <a:solidFill>
                <a:prstClr val="black"/>
              </a:solidFill>
              <a:latin typeface="Aptos" panose="02110004020202020204"/>
            </a:endParaRPr>
          </a:p>
          <a:p>
            <a:pPr algn="ctr"/>
            <a:r>
              <a:rPr kumimoji="0" lang="es-MX" b="1" i="0" u="none" strike="noStrike" kern="1200" cap="none" spc="0" normalizeH="0" baseline="0" noProof="0" dirty="0">
                <a:ln>
                  <a:noFill/>
                </a:ln>
                <a:solidFill>
                  <a:prstClr val="black"/>
                </a:solidFill>
                <a:effectLst/>
                <a:uLnTx/>
                <a:uFillTx/>
                <a:latin typeface="Aptos" panose="02110004020202020204"/>
                <a:ea typeface="+mn-ea"/>
                <a:cs typeface="+mn-cs"/>
              </a:rPr>
              <a:t>No meta 05</a:t>
            </a:r>
            <a:r>
              <a:rPr kumimoji="0" lang="es-MX" b="0" i="0" u="none" strike="noStrike" kern="1200" cap="none" spc="0" normalizeH="0" baseline="0" noProof="0" dirty="0">
                <a:ln>
                  <a:noFill/>
                </a:ln>
                <a:solidFill>
                  <a:prstClr val="black"/>
                </a:solidFill>
                <a:effectLst/>
                <a:uLnTx/>
                <a:uFillTx/>
                <a:latin typeface="Aptos" panose="02110004020202020204"/>
                <a:ea typeface="+mn-ea"/>
                <a:cs typeface="+mn-cs"/>
              </a:rPr>
              <a:t>: Asegurar la participación plena y efectiva de las mujeres y la igualdad   de oportunidades de liderazgo a todos los niveles decisorios en la vida política, económica y pública.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b="1" i="0" u="none" strike="noStrike" kern="1200" cap="none" spc="0" normalizeH="0" baseline="0" noProof="0" dirty="0">
                <a:ln>
                  <a:noFill/>
                </a:ln>
                <a:solidFill>
                  <a:prstClr val="black"/>
                </a:solidFill>
                <a:effectLst/>
                <a:uLnTx/>
                <a:uFillTx/>
                <a:latin typeface="Aptos" panose="02110004020202020204"/>
                <a:ea typeface="+mn-ea"/>
                <a:cs typeface="+mn-cs"/>
              </a:rPr>
              <a:t>No meta 09: </a:t>
            </a:r>
            <a:r>
              <a:rPr kumimoji="0" lang="es-MX" b="0" i="0" u="none" strike="noStrike" kern="1200" cap="none" spc="0" normalizeH="0" baseline="0" noProof="0" dirty="0">
                <a:ln>
                  <a:noFill/>
                </a:ln>
                <a:solidFill>
                  <a:prstClr val="black"/>
                </a:solidFill>
                <a:effectLst/>
                <a:uLnTx/>
                <a:uFillTx/>
                <a:latin typeface="Aptos" panose="02110004020202020204"/>
                <a:ea typeface="+mn-ea"/>
                <a:cs typeface="+mn-cs"/>
              </a:rPr>
              <a:t>Aprobar  y fortalecer políticas acertadas y leyes aplicables para promover la    igualdad de género y el empoderamiento de todas las mujeres y las niñas a todos los niveles.</a:t>
            </a:r>
            <a:endParaRPr kumimoji="0" lang="es-ES" b="0" i="0" u="none" strike="noStrike" kern="1200" cap="none" spc="0" normalizeH="0" baseline="0" noProof="0" dirty="0">
              <a:ln>
                <a:noFill/>
              </a:ln>
              <a:solidFill>
                <a:prstClr val="black"/>
              </a:solidFill>
              <a:effectLst/>
              <a:uLnTx/>
              <a:uFillTx/>
              <a:latin typeface="Aptos" panose="02110004020202020204"/>
              <a:ea typeface="+mn-ea"/>
              <a:cs typeface="+mn-cs"/>
            </a:endParaRPr>
          </a:p>
          <a:p>
            <a:pPr algn="ctr"/>
            <a:endParaRPr lang="es-MX" dirty="0">
              <a:solidFill>
                <a:schemeClr val="tx1"/>
              </a:solidFill>
            </a:endParaRPr>
          </a:p>
          <a:p>
            <a:pPr algn="ctr"/>
            <a:endParaRPr lang="es-ES" dirty="0">
              <a:solidFill>
                <a:schemeClr val="tx1"/>
              </a:solidFill>
            </a:endParaRPr>
          </a:p>
        </p:txBody>
      </p:sp>
      <p:sp>
        <p:nvSpPr>
          <p:cNvPr id="5" name="Rectángulo 4">
            <a:extLst>
              <a:ext uri="{FF2B5EF4-FFF2-40B4-BE49-F238E27FC236}">
                <a16:creationId xmlns:a16="http://schemas.microsoft.com/office/drawing/2014/main" id="{F0745417-A765-1EE9-E03B-1D142A7A2FAD}"/>
              </a:ext>
            </a:extLst>
          </p:cNvPr>
          <p:cNvSpPr/>
          <p:nvPr/>
        </p:nvSpPr>
        <p:spPr>
          <a:xfrm>
            <a:off x="2615772" y="66071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1065846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a:extLst>
              <a:ext uri="{FF2B5EF4-FFF2-40B4-BE49-F238E27FC236}">
                <a16:creationId xmlns:a16="http://schemas.microsoft.com/office/drawing/2014/main" id="{1CA32AEE-F36C-FF23-52FA-366AE61AE6FD}"/>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302551" y="183641"/>
            <a:ext cx="942975" cy="13412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7E4FB69-DA6F-FDC0-EB9F-EA6CCB65F1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6861" y="351880"/>
            <a:ext cx="1316312" cy="1325563"/>
          </a:xfrm>
          <a:prstGeom prst="rect">
            <a:avLst/>
          </a:prstGeom>
          <a:noFill/>
        </p:spPr>
      </p:pic>
      <p:pic>
        <p:nvPicPr>
          <p:cNvPr id="17" name="Imagen 16">
            <a:extLst>
              <a:ext uri="{FF2B5EF4-FFF2-40B4-BE49-F238E27FC236}">
                <a16:creationId xmlns:a16="http://schemas.microsoft.com/office/drawing/2014/main" id="{4FE45889-0C2C-5654-4D87-9B52672618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73867" y="365124"/>
            <a:ext cx="1238250" cy="1325563"/>
          </a:xfrm>
          <a:prstGeom prst="rect">
            <a:avLst/>
          </a:prstGeom>
          <a:noFill/>
        </p:spPr>
      </p:pic>
      <p:sp>
        <p:nvSpPr>
          <p:cNvPr id="2" name="Rectángulo 1">
            <a:extLst>
              <a:ext uri="{FF2B5EF4-FFF2-40B4-BE49-F238E27FC236}">
                <a16:creationId xmlns:a16="http://schemas.microsoft.com/office/drawing/2014/main" id="{C2D082F4-38B3-8864-F221-D0BD44C0B004}"/>
              </a:ext>
            </a:extLst>
          </p:cNvPr>
          <p:cNvSpPr/>
          <p:nvPr/>
        </p:nvSpPr>
        <p:spPr>
          <a:xfrm>
            <a:off x="974785" y="1703932"/>
            <a:ext cx="9151981" cy="4788943"/>
          </a:xfrm>
          <a:prstGeom prst="rect">
            <a:avLst/>
          </a:prstGeom>
          <a:solidFill>
            <a:schemeClr val="accent5">
              <a:lumMod val="20000"/>
              <a:lumOff val="8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rPr>
              <a:t>PLAN ESTATAL DE DESARROLLO  2025-2030: </a:t>
            </a:r>
          </a:p>
          <a:p>
            <a:pPr algn="ctr"/>
            <a:r>
              <a:rPr lang="es-MX" dirty="0">
                <a:solidFill>
                  <a:schemeClr val="tx1"/>
                </a:solidFill>
              </a:rPr>
              <a:t>Eje 4  Chiapas con Prosperidad Compartida.</a:t>
            </a:r>
          </a:p>
          <a:p>
            <a:pPr algn="ctr"/>
            <a:r>
              <a:rPr lang="es-MX" b="1" dirty="0">
                <a:solidFill>
                  <a:schemeClr val="tx1"/>
                </a:solidFill>
              </a:rPr>
              <a:t>Tema 1:</a:t>
            </a:r>
            <a:r>
              <a:rPr lang="es-MX" dirty="0">
                <a:solidFill>
                  <a:schemeClr val="tx1"/>
                </a:solidFill>
              </a:rPr>
              <a:t> Desarrollo compartido para la transformación.</a:t>
            </a:r>
          </a:p>
          <a:p>
            <a:pPr algn="ctr"/>
            <a:r>
              <a:rPr lang="es-MX" b="1" dirty="0">
                <a:solidFill>
                  <a:schemeClr val="tx1"/>
                </a:solidFill>
              </a:rPr>
              <a:t> Política Pública 4.1.4</a:t>
            </a:r>
            <a:r>
              <a:rPr lang="es-MX" dirty="0">
                <a:solidFill>
                  <a:schemeClr val="tx1"/>
                </a:solidFill>
              </a:rPr>
              <a:t>: Mejores condiciones laborales en Chiapas para una prosperidad compartida.</a:t>
            </a:r>
          </a:p>
          <a:p>
            <a:pPr algn="ctr"/>
            <a:r>
              <a:rPr lang="es-MX" b="1" dirty="0">
                <a:solidFill>
                  <a:schemeClr val="tx1"/>
                </a:solidFill>
              </a:rPr>
              <a:t>Objetivo:</a:t>
            </a:r>
            <a:r>
              <a:rPr lang="es-MX" dirty="0">
                <a:solidFill>
                  <a:schemeClr val="tx1"/>
                </a:solidFill>
              </a:rPr>
              <a:t> Impulsar la empleabilidad con prioridad en mujeres y jóvenes para mejorar las condiciones de vida del pueblo.</a:t>
            </a:r>
          </a:p>
          <a:p>
            <a:pPr algn="ctr"/>
            <a:r>
              <a:rPr lang="es-MX" b="1" dirty="0">
                <a:solidFill>
                  <a:schemeClr val="tx1"/>
                </a:solidFill>
              </a:rPr>
              <a:t>          Estrategia 4.1.4.2 : </a:t>
            </a:r>
            <a:r>
              <a:rPr lang="es-MX" dirty="0">
                <a:solidFill>
                  <a:schemeClr val="tx1"/>
                </a:solidFill>
              </a:rPr>
              <a:t>Impulsar la preparación y competitividad del capital humano, a través de capacitación, formación y certificación para incrementar la empleabilidad.</a:t>
            </a:r>
          </a:p>
          <a:p>
            <a:pPr algn="ctr"/>
            <a:endParaRPr lang="es-MX" b="1" dirty="0">
              <a:solidFill>
                <a:schemeClr val="tx1"/>
              </a:solidFill>
            </a:endParaRPr>
          </a:p>
          <a:p>
            <a:pPr algn="ctr"/>
            <a:r>
              <a:rPr lang="es-MX" b="1" dirty="0">
                <a:solidFill>
                  <a:schemeClr val="tx1"/>
                </a:solidFill>
              </a:rPr>
              <a:t>     Objetivo Estratégico: </a:t>
            </a:r>
            <a:r>
              <a:rPr lang="es-MX" dirty="0">
                <a:solidFill>
                  <a:schemeClr val="tx1"/>
                </a:solidFill>
              </a:rPr>
              <a:t>Implementar estrategias y acciones para sensibilizar a los servidores públicos de la dependencia en materia de perspectiva de género que les permita generar procesos de cambio tanto en el plano personal como institucional que promuevan un ambiente equitativo y de respeto entre mujeres y hombres.</a:t>
            </a:r>
          </a:p>
          <a:p>
            <a:pPr algn="ctr"/>
            <a:endParaRPr lang="es-MX" dirty="0">
              <a:solidFill>
                <a:schemeClr val="tx1"/>
              </a:solidFill>
            </a:endParaRPr>
          </a:p>
          <a:p>
            <a:pPr algn="ctr"/>
            <a:endParaRPr lang="es-MX" dirty="0">
              <a:solidFill>
                <a:schemeClr val="tx1"/>
              </a:solidFill>
            </a:endParaRPr>
          </a:p>
        </p:txBody>
      </p:sp>
      <p:sp>
        <p:nvSpPr>
          <p:cNvPr id="3" name="Rectángulo 2">
            <a:extLst>
              <a:ext uri="{FF2B5EF4-FFF2-40B4-BE49-F238E27FC236}">
                <a16:creationId xmlns:a16="http://schemas.microsoft.com/office/drawing/2014/main" id="{928B36A2-72DC-BD34-9404-83A4A01D24E0}"/>
              </a:ext>
            </a:extLst>
          </p:cNvPr>
          <p:cNvSpPr/>
          <p:nvPr/>
        </p:nvSpPr>
        <p:spPr>
          <a:xfrm>
            <a:off x="2578827" y="628859"/>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384060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a:extLst>
              <a:ext uri="{FF2B5EF4-FFF2-40B4-BE49-F238E27FC236}">
                <a16:creationId xmlns:a16="http://schemas.microsoft.com/office/drawing/2014/main" id="{1CA32AEE-F36C-FF23-52FA-366AE61AE6FD}"/>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302551" y="183641"/>
            <a:ext cx="942975" cy="13412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7E4FB69-DA6F-FDC0-EB9F-EA6CCB65F1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6861" y="351880"/>
            <a:ext cx="1316312" cy="1325563"/>
          </a:xfrm>
          <a:prstGeom prst="rect">
            <a:avLst/>
          </a:prstGeom>
          <a:noFill/>
        </p:spPr>
      </p:pic>
      <p:pic>
        <p:nvPicPr>
          <p:cNvPr id="17" name="Imagen 16">
            <a:extLst>
              <a:ext uri="{FF2B5EF4-FFF2-40B4-BE49-F238E27FC236}">
                <a16:creationId xmlns:a16="http://schemas.microsoft.com/office/drawing/2014/main" id="{4FE45889-0C2C-5654-4D87-9B52672618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73867" y="365124"/>
            <a:ext cx="1238250" cy="1325563"/>
          </a:xfrm>
          <a:prstGeom prst="rect">
            <a:avLst/>
          </a:prstGeom>
          <a:noFill/>
        </p:spPr>
      </p:pic>
      <p:sp>
        <p:nvSpPr>
          <p:cNvPr id="8" name="Rectángulo 7">
            <a:extLst>
              <a:ext uri="{FF2B5EF4-FFF2-40B4-BE49-F238E27FC236}">
                <a16:creationId xmlns:a16="http://schemas.microsoft.com/office/drawing/2014/main" id="{808B0784-023E-0B61-8E15-5DAE407E55C8}"/>
              </a:ext>
            </a:extLst>
          </p:cNvPr>
          <p:cNvSpPr/>
          <p:nvPr/>
        </p:nvSpPr>
        <p:spPr>
          <a:xfrm>
            <a:off x="2659174" y="62804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graphicFrame>
        <p:nvGraphicFramePr>
          <p:cNvPr id="11" name="Tabla 10">
            <a:extLst>
              <a:ext uri="{FF2B5EF4-FFF2-40B4-BE49-F238E27FC236}">
                <a16:creationId xmlns:a16="http://schemas.microsoft.com/office/drawing/2014/main" id="{20572D84-8F50-FB19-BF98-30725B5F5904}"/>
              </a:ext>
            </a:extLst>
          </p:cNvPr>
          <p:cNvGraphicFramePr>
            <a:graphicFrameLocks noGrp="1"/>
          </p:cNvGraphicFramePr>
          <p:nvPr>
            <p:extLst>
              <p:ext uri="{D42A27DB-BD31-4B8C-83A1-F6EECF244321}">
                <p14:modId xmlns:p14="http://schemas.microsoft.com/office/powerpoint/2010/main" val="423886053"/>
              </p:ext>
            </p:extLst>
          </p:nvPr>
        </p:nvGraphicFramePr>
        <p:xfrm>
          <a:off x="2032000" y="1600595"/>
          <a:ext cx="8128000" cy="49377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913934623"/>
                    </a:ext>
                  </a:extLst>
                </a:gridCol>
                <a:gridCol w="4064000">
                  <a:extLst>
                    <a:ext uri="{9D8B030D-6E8A-4147-A177-3AD203B41FA5}">
                      <a16:colId xmlns:a16="http://schemas.microsoft.com/office/drawing/2014/main" val="1048406756"/>
                    </a:ext>
                  </a:extLst>
                </a:gridCol>
              </a:tblGrid>
              <a:tr h="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Diagnóstico ( Árbol del problema Árbol-Árbol de objetivo)</a:t>
                      </a:r>
                    </a:p>
                    <a:p>
                      <a:endParaRPr lang="es-MX" dirty="0"/>
                    </a:p>
                  </a:txBody>
                  <a:tcPr>
                    <a:solidFill>
                      <a:schemeClr val="accent5">
                        <a:lumMod val="20000"/>
                        <a:lumOff val="80000"/>
                      </a:schemeClr>
                    </a:solidFill>
                  </a:tcPr>
                </a:tc>
                <a:tc hMerge="1">
                  <a:txBody>
                    <a:bodyPr/>
                    <a:lstStyle/>
                    <a:p>
                      <a:endParaRPr lang="es-MX" dirty="0"/>
                    </a:p>
                  </a:txBody>
                  <a:tcPr/>
                </a:tc>
                <a:extLst>
                  <a:ext uri="{0D108BD9-81ED-4DB2-BD59-A6C34878D82A}">
                    <a16:rowId xmlns:a16="http://schemas.microsoft.com/office/drawing/2014/main" val="2191188712"/>
                  </a:ext>
                </a:extLst>
              </a:tr>
              <a:tr h="312312">
                <a:tc>
                  <a:txBody>
                    <a:bodyPr/>
                    <a:lstStyle/>
                    <a:p>
                      <a:pPr algn="ctr"/>
                      <a:r>
                        <a:rPr lang="es-MX" b="1" dirty="0">
                          <a:solidFill>
                            <a:schemeClr val="tx1"/>
                          </a:solidFill>
                        </a:rPr>
                        <a:t>Efectos</a:t>
                      </a:r>
                    </a:p>
                    <a:p>
                      <a:pPr algn="just"/>
                      <a:r>
                        <a:rPr lang="es-MX" b="1" dirty="0">
                          <a:solidFill>
                            <a:schemeClr val="tx1"/>
                          </a:solidFill>
                        </a:rPr>
                        <a:t>1.- </a:t>
                      </a:r>
                      <a:r>
                        <a:rPr lang="es-MX" dirty="0">
                          <a:solidFill>
                            <a:schemeClr val="tx1"/>
                          </a:solidFill>
                        </a:rPr>
                        <a:t>Limitada participación de mujeres en espacios de decisión. </a:t>
                      </a:r>
                    </a:p>
                    <a:p>
                      <a:pPr algn="just"/>
                      <a:r>
                        <a:rPr lang="es-MX" b="1" dirty="0">
                          <a:solidFill>
                            <a:schemeClr val="tx1"/>
                          </a:solidFill>
                        </a:rPr>
                        <a:t>2.- </a:t>
                      </a:r>
                      <a:r>
                        <a:rPr lang="es-MX" dirty="0">
                          <a:solidFill>
                            <a:schemeClr val="tx1"/>
                          </a:solidFill>
                        </a:rPr>
                        <a:t>Acceso desigual a recursos, servicios y oportunidades.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3.- </a:t>
                      </a:r>
                      <a:r>
                        <a:rPr kumimoji="0" lang="es-MX" sz="1800" b="0" i="0" u="none" strike="noStrike" kern="1200" cap="none" spc="0" normalizeH="0" baseline="0" noProof="0" dirty="0">
                          <a:ln>
                            <a:noFill/>
                          </a:ln>
                          <a:solidFill>
                            <a:prstClr val="black"/>
                          </a:solidFill>
                          <a:effectLst/>
                          <a:uLnTx/>
                          <a:uFillTx/>
                          <a:latin typeface="+mn-lt"/>
                          <a:ea typeface="+mn-ea"/>
                          <a:cs typeface="+mn-cs"/>
                        </a:rPr>
                        <a:t>Acceso desigual a recursos, servicios y oportunidades. </a:t>
                      </a:r>
                    </a:p>
                    <a:p>
                      <a:pPr algn="just"/>
                      <a:r>
                        <a:rPr kumimoji="0" lang="es-MX" sz="1800" b="1" i="0" u="none" strike="noStrike" kern="1200" cap="none" spc="0" normalizeH="0" baseline="0" noProof="0" dirty="0">
                          <a:ln>
                            <a:noFill/>
                          </a:ln>
                          <a:solidFill>
                            <a:prstClr val="black"/>
                          </a:solidFill>
                          <a:effectLst/>
                          <a:uLnTx/>
                          <a:uFillTx/>
                          <a:latin typeface="+mn-lt"/>
                          <a:ea typeface="+mn-ea"/>
                          <a:cs typeface="+mn-cs"/>
                        </a:rPr>
                        <a:t>4.- </a:t>
                      </a:r>
                      <a:r>
                        <a:rPr kumimoji="0" lang="es-MX" sz="1800" b="0" i="0" u="none" strike="noStrike" kern="1200" cap="none" spc="0" normalizeH="0" baseline="0" noProof="0" dirty="0">
                          <a:ln>
                            <a:noFill/>
                          </a:ln>
                          <a:solidFill>
                            <a:prstClr val="black"/>
                          </a:solidFill>
                          <a:effectLst/>
                          <a:uLnTx/>
                          <a:uFillTx/>
                          <a:latin typeface="+mn-lt"/>
                          <a:ea typeface="+mn-ea"/>
                          <a:cs typeface="+mn-cs"/>
                        </a:rPr>
                        <a:t>Reproducción de estereotipos y roles de género discriminatorios.    </a:t>
                      </a:r>
                    </a:p>
                    <a:p>
                      <a:endParaRPr lang="es-MX" dirty="0"/>
                    </a:p>
                  </a:txBody>
                  <a:tcP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latin typeface="+mn-lt"/>
                        </a:rPr>
                        <a:t>Fines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1.- </a:t>
                      </a:r>
                      <a:r>
                        <a:rPr kumimoji="0" lang="es-MX" sz="1800" b="0" i="0" u="none" strike="noStrike" kern="1200" cap="none" spc="0" normalizeH="0" baseline="0" noProof="0" dirty="0">
                          <a:ln>
                            <a:noFill/>
                          </a:ln>
                          <a:solidFill>
                            <a:prstClr val="black"/>
                          </a:solidFill>
                          <a:effectLst/>
                          <a:uLnTx/>
                          <a:uFillTx/>
                          <a:latin typeface="+mn-lt"/>
                          <a:ea typeface="+mn-ea"/>
                          <a:cs typeface="+mn-cs"/>
                        </a:rPr>
                        <a:t>Amplia participación de mujeres en espacios de decisión.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2.- </a:t>
                      </a:r>
                      <a:r>
                        <a:rPr kumimoji="0" lang="es-MX" sz="1800" b="0" i="0" u="none" strike="noStrike" kern="1200" cap="none" spc="0" normalizeH="0" baseline="0" noProof="0" dirty="0">
                          <a:ln>
                            <a:noFill/>
                          </a:ln>
                          <a:solidFill>
                            <a:prstClr val="black"/>
                          </a:solidFill>
                          <a:effectLst/>
                          <a:uLnTx/>
                          <a:uFillTx/>
                          <a:latin typeface="+mn-lt"/>
                          <a:ea typeface="+mn-ea"/>
                          <a:cs typeface="+mn-cs"/>
                        </a:rPr>
                        <a:t>Acceso igualitario a recursos, servicios y oportunidades.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3.- </a:t>
                      </a:r>
                      <a:r>
                        <a:rPr kumimoji="0" lang="es-MX" sz="1800" b="0" i="0" u="none" strike="noStrike" kern="1200" cap="none" spc="0" normalizeH="0" baseline="0" noProof="0" dirty="0">
                          <a:ln>
                            <a:noFill/>
                          </a:ln>
                          <a:solidFill>
                            <a:prstClr val="black"/>
                          </a:solidFill>
                          <a:effectLst/>
                          <a:uLnTx/>
                          <a:uFillTx/>
                          <a:latin typeface="+mn-lt"/>
                          <a:ea typeface="+mn-ea"/>
                          <a:cs typeface="+mn-cs"/>
                        </a:rPr>
                        <a:t>Acceso igualitario a recursos, servicios y oportunidades.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4.- </a:t>
                      </a:r>
                      <a:r>
                        <a:rPr kumimoji="0" lang="es-MX" sz="1800" b="0" i="0" u="none" strike="noStrike" kern="1200" cap="none" spc="0" normalizeH="0" baseline="0" noProof="0" dirty="0">
                          <a:ln>
                            <a:noFill/>
                          </a:ln>
                          <a:solidFill>
                            <a:prstClr val="black"/>
                          </a:solidFill>
                          <a:effectLst/>
                          <a:uLnTx/>
                          <a:uFillTx/>
                          <a:latin typeface="+mn-lt"/>
                          <a:ea typeface="+mn-ea"/>
                          <a:cs typeface="+mn-cs"/>
                        </a:rPr>
                        <a:t>Disminución de estereotipos y prácticas discriminatorias de género.</a:t>
                      </a:r>
                    </a:p>
                    <a:p>
                      <a:endParaRPr lang="es-MX" dirty="0"/>
                    </a:p>
                  </a:txBody>
                  <a:tcPr>
                    <a:solidFill>
                      <a:schemeClr val="accent5">
                        <a:lumMod val="20000"/>
                        <a:lumOff val="80000"/>
                      </a:schemeClr>
                    </a:solidFill>
                  </a:tcPr>
                </a:tc>
                <a:extLst>
                  <a:ext uri="{0D108BD9-81ED-4DB2-BD59-A6C34878D82A}">
                    <a16:rowId xmlns:a16="http://schemas.microsoft.com/office/drawing/2014/main" val="2370222385"/>
                  </a:ext>
                </a:extLst>
              </a:tr>
              <a:tr h="312312">
                <a:tc>
                  <a:txBody>
                    <a:bodyPr/>
                    <a:lstStyle/>
                    <a:p>
                      <a:pPr algn="ctr"/>
                      <a:r>
                        <a:rPr lang="es-MX" b="1" dirty="0">
                          <a:solidFill>
                            <a:schemeClr val="tx1"/>
                          </a:solidFill>
                        </a:rPr>
                        <a:t>Problema</a:t>
                      </a:r>
                    </a:p>
                    <a:p>
                      <a:pPr algn="ctr"/>
                      <a:r>
                        <a:rPr lang="es-MX" dirty="0">
                          <a:solidFill>
                            <a:schemeClr val="tx1"/>
                          </a:solidFill>
                        </a:rPr>
                        <a:t>Persisten brechas de igualdad, inclusión y transversalidad de género en la institución y la sociedad.</a:t>
                      </a:r>
                      <a:endParaRPr lang="es-ES" dirty="0">
                        <a:solidFill>
                          <a:schemeClr val="tx1"/>
                        </a:solidFill>
                      </a:endParaRPr>
                    </a:p>
                    <a:p>
                      <a:endParaRPr lang="es-MX" dirty="0"/>
                    </a:p>
                  </a:txBody>
                  <a:tcPr>
                    <a:solidFill>
                      <a:schemeClr val="accent5">
                        <a:lumMod val="20000"/>
                        <a:lumOff val="80000"/>
                      </a:schemeClr>
                    </a:solidFill>
                  </a:tcPr>
                </a:tc>
                <a:tc>
                  <a:txBody>
                    <a:bodyPr/>
                    <a:lstStyle/>
                    <a:p>
                      <a:pPr algn="ctr"/>
                      <a:r>
                        <a:rPr lang="es-MX" b="1" dirty="0">
                          <a:solidFill>
                            <a:schemeClr val="tx1"/>
                          </a:solidFill>
                        </a:rPr>
                        <a:t>Objetivo</a:t>
                      </a:r>
                    </a:p>
                    <a:p>
                      <a:pPr algn="ctr"/>
                      <a:r>
                        <a:rPr lang="es-MX" dirty="0">
                          <a:solidFill>
                            <a:schemeClr val="tx1"/>
                          </a:solidFill>
                        </a:rPr>
                        <a:t>Promover la igualdad, inclusión y transversalidad de género en la Institución y la sociedad.</a:t>
                      </a:r>
                      <a:endParaRPr lang="es-ES" dirty="0">
                        <a:solidFill>
                          <a:schemeClr val="tx1"/>
                        </a:solidFill>
                      </a:endParaRPr>
                    </a:p>
                    <a:p>
                      <a:endParaRPr lang="es-MX" dirty="0"/>
                    </a:p>
                  </a:txBody>
                  <a:tcPr>
                    <a:solidFill>
                      <a:schemeClr val="accent5">
                        <a:lumMod val="20000"/>
                        <a:lumOff val="80000"/>
                      </a:schemeClr>
                    </a:solidFill>
                  </a:tcPr>
                </a:tc>
                <a:extLst>
                  <a:ext uri="{0D108BD9-81ED-4DB2-BD59-A6C34878D82A}">
                    <a16:rowId xmlns:a16="http://schemas.microsoft.com/office/drawing/2014/main" val="1355173675"/>
                  </a:ext>
                </a:extLst>
              </a:tr>
            </a:tbl>
          </a:graphicData>
        </a:graphic>
      </p:graphicFrame>
    </p:spTree>
    <p:extLst>
      <p:ext uri="{BB962C8B-B14F-4D97-AF65-F5344CB8AC3E}">
        <p14:creationId xmlns:p14="http://schemas.microsoft.com/office/powerpoint/2010/main" val="2160765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a:extLst>
              <a:ext uri="{FF2B5EF4-FFF2-40B4-BE49-F238E27FC236}">
                <a16:creationId xmlns:a16="http://schemas.microsoft.com/office/drawing/2014/main" id="{1CA32AEE-F36C-FF23-52FA-366AE61AE6FD}"/>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302551" y="183641"/>
            <a:ext cx="942975" cy="13412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7E4FB69-DA6F-FDC0-EB9F-EA6CCB65F1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6861" y="351880"/>
            <a:ext cx="1316312" cy="1325563"/>
          </a:xfrm>
          <a:prstGeom prst="rect">
            <a:avLst/>
          </a:prstGeom>
          <a:noFill/>
        </p:spPr>
      </p:pic>
      <p:pic>
        <p:nvPicPr>
          <p:cNvPr id="17" name="Imagen 16">
            <a:extLst>
              <a:ext uri="{FF2B5EF4-FFF2-40B4-BE49-F238E27FC236}">
                <a16:creationId xmlns:a16="http://schemas.microsoft.com/office/drawing/2014/main" id="{4FE45889-0C2C-5654-4D87-9B52672618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73867" y="365124"/>
            <a:ext cx="1238250" cy="1325563"/>
          </a:xfrm>
          <a:prstGeom prst="rect">
            <a:avLst/>
          </a:prstGeom>
          <a:noFill/>
        </p:spPr>
      </p:pic>
      <p:graphicFrame>
        <p:nvGraphicFramePr>
          <p:cNvPr id="6" name="Tabla 5">
            <a:extLst>
              <a:ext uri="{FF2B5EF4-FFF2-40B4-BE49-F238E27FC236}">
                <a16:creationId xmlns:a16="http://schemas.microsoft.com/office/drawing/2014/main" id="{A58BD123-F444-C992-D0C8-A774854FF39D}"/>
              </a:ext>
            </a:extLst>
          </p:cNvPr>
          <p:cNvGraphicFramePr>
            <a:graphicFrameLocks noGrp="1"/>
          </p:cNvGraphicFramePr>
          <p:nvPr>
            <p:extLst>
              <p:ext uri="{D42A27DB-BD31-4B8C-83A1-F6EECF244321}">
                <p14:modId xmlns:p14="http://schemas.microsoft.com/office/powerpoint/2010/main" val="1032078707"/>
              </p:ext>
            </p:extLst>
          </p:nvPr>
        </p:nvGraphicFramePr>
        <p:xfrm>
          <a:off x="2032000" y="1832781"/>
          <a:ext cx="8128000" cy="4572000"/>
        </p:xfrm>
        <a:graphic>
          <a:graphicData uri="http://schemas.openxmlformats.org/drawingml/2006/table">
            <a:tbl>
              <a:tblPr firstRow="1" bandRow="1">
                <a:tableStyleId>{7DF18680-E054-41AD-8BC1-D1AEF772440D}</a:tableStyleId>
              </a:tblPr>
              <a:tblGrid>
                <a:gridCol w="4064000">
                  <a:extLst>
                    <a:ext uri="{9D8B030D-6E8A-4147-A177-3AD203B41FA5}">
                      <a16:colId xmlns:a16="http://schemas.microsoft.com/office/drawing/2014/main" val="2113595598"/>
                    </a:ext>
                  </a:extLst>
                </a:gridCol>
                <a:gridCol w="4064000">
                  <a:extLst>
                    <a:ext uri="{9D8B030D-6E8A-4147-A177-3AD203B41FA5}">
                      <a16:colId xmlns:a16="http://schemas.microsoft.com/office/drawing/2014/main" val="2630482029"/>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800" b="0" u="none" strike="noStrike" kern="1200" cap="none" spc="0" normalizeH="0" baseline="0" noProof="0" dirty="0">
                          <a:ln>
                            <a:noFill/>
                          </a:ln>
                          <a:solidFill>
                            <a:prstClr val="black"/>
                          </a:solidFill>
                          <a:effectLst/>
                          <a:uLnTx/>
                          <a:uFillTx/>
                        </a:rPr>
                        <a:t>Diagnóstico ( Árbol del problema Árbol-Árbol de objetivo)</a:t>
                      </a:r>
                    </a:p>
                    <a:p>
                      <a:endParaRPr lang="es-MX" dirty="0"/>
                    </a:p>
                  </a:txBody>
                  <a:tcPr>
                    <a:solidFill>
                      <a:schemeClr val="accent5">
                        <a:lumMod val="20000"/>
                        <a:lumOff val="80000"/>
                      </a:schemeClr>
                    </a:solidFill>
                  </a:tcPr>
                </a:tc>
                <a:tc hMerge="1">
                  <a:txBody>
                    <a:bodyPr/>
                    <a:lstStyle/>
                    <a:p>
                      <a:endParaRPr lang="es-MX" dirty="0"/>
                    </a:p>
                  </a:txBody>
                  <a:tcPr/>
                </a:tc>
                <a:extLst>
                  <a:ext uri="{0D108BD9-81ED-4DB2-BD59-A6C34878D82A}">
                    <a16:rowId xmlns:a16="http://schemas.microsoft.com/office/drawing/2014/main" val="1092581019"/>
                  </a:ext>
                </a:extLst>
              </a:tr>
              <a:tr h="370840">
                <a:tc>
                  <a:txBody>
                    <a:bodyPr/>
                    <a:lstStyle/>
                    <a:p>
                      <a:pPr algn="ctr"/>
                      <a:r>
                        <a:rPr lang="es-MX" b="1" dirty="0">
                          <a:solidFill>
                            <a:schemeClr val="tx1"/>
                          </a:solidFill>
                        </a:rPr>
                        <a:t>Causas</a:t>
                      </a:r>
                    </a:p>
                    <a:p>
                      <a:pPr algn="just"/>
                      <a:r>
                        <a:rPr lang="es-MX" b="1" dirty="0">
                          <a:solidFill>
                            <a:schemeClr val="tx1"/>
                          </a:solidFill>
                        </a:rPr>
                        <a:t>1.</a:t>
                      </a:r>
                      <a:r>
                        <a:rPr lang="es-MX" dirty="0">
                          <a:solidFill>
                            <a:schemeClr val="tx1"/>
                          </a:solidFill>
                        </a:rPr>
                        <a:t>Débil institucionalización de la perspectiva de género</a:t>
                      </a:r>
                      <a:r>
                        <a:rPr kumimoji="0" lang="es-MX" sz="1800" b="0" u="none" strike="noStrike" kern="1200" cap="none" spc="0" normalizeH="0" baseline="0" noProof="0" dirty="0">
                          <a:ln>
                            <a:noFill/>
                          </a:ln>
                          <a:solidFill>
                            <a:prstClr val="black"/>
                          </a:solidFill>
                          <a:effectLst/>
                          <a:uLnTx/>
                          <a:uFillTx/>
                        </a:rPr>
                        <a:t>. </a:t>
                      </a:r>
                    </a:p>
                    <a:p>
                      <a:pPr algn="just"/>
                      <a:r>
                        <a:rPr lang="es-MX" b="1" dirty="0">
                          <a:solidFill>
                            <a:prstClr val="black"/>
                          </a:solidFill>
                        </a:rPr>
                        <a:t>2.</a:t>
                      </a:r>
                      <a:r>
                        <a:rPr lang="es-MX" dirty="0">
                          <a:solidFill>
                            <a:prstClr val="black"/>
                          </a:solidFill>
                        </a:rPr>
                        <a:t>Ausencia de políticas claras y transversales.</a:t>
                      </a:r>
                    </a:p>
                    <a:p>
                      <a:pPr algn="just"/>
                      <a:r>
                        <a:rPr lang="es-MX" b="1" dirty="0">
                          <a:solidFill>
                            <a:prstClr val="black"/>
                          </a:solidFill>
                        </a:rPr>
                        <a:t>3.</a:t>
                      </a:r>
                      <a:r>
                        <a:rPr lang="es-MX" b="0" dirty="0">
                          <a:solidFill>
                            <a:prstClr val="black"/>
                          </a:solidFill>
                        </a:rPr>
                        <a:t>E</a:t>
                      </a:r>
                      <a:r>
                        <a:rPr lang="es-MX" dirty="0">
                          <a:solidFill>
                            <a:prstClr val="black"/>
                          </a:solidFill>
                        </a:rPr>
                        <a:t>scasa implementación de presupuestos sensibles de género.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u="none" strike="noStrike" kern="1200" cap="none" spc="0" normalizeH="0" baseline="0" noProof="0" dirty="0">
                          <a:ln>
                            <a:noFill/>
                          </a:ln>
                          <a:solidFill>
                            <a:prstClr val="black"/>
                          </a:solidFill>
                          <a:effectLst/>
                          <a:uLnTx/>
                          <a:uFillTx/>
                        </a:rPr>
                        <a:t>4.</a:t>
                      </a:r>
                      <a:r>
                        <a:rPr kumimoji="0" lang="es-MX" sz="1800" b="0" u="none" strike="noStrike" kern="1200" cap="none" spc="0" normalizeH="0" baseline="0" noProof="0" dirty="0">
                          <a:ln>
                            <a:noFill/>
                          </a:ln>
                          <a:solidFill>
                            <a:prstClr val="black"/>
                          </a:solidFill>
                          <a:effectLst/>
                          <a:uLnTx/>
                          <a:uFillTx/>
                        </a:rPr>
                        <a:t>Persistencia de estereotipos y prácticas machistas.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u="none" strike="noStrike" kern="1200" cap="none" spc="0" normalizeH="0" baseline="0" noProof="0">
                          <a:ln>
                            <a:noFill/>
                          </a:ln>
                          <a:solidFill>
                            <a:prstClr val="black"/>
                          </a:solidFill>
                          <a:effectLst/>
                          <a:uLnTx/>
                          <a:uFillTx/>
                        </a:rPr>
                        <a:t>5.</a:t>
                      </a:r>
                      <a:r>
                        <a:rPr kumimoji="0" lang="es-MX" sz="1800" b="0" u="none" strike="noStrike" kern="1200" cap="none" spc="0" normalizeH="0" baseline="0" noProof="0">
                          <a:ln>
                            <a:noFill/>
                          </a:ln>
                          <a:solidFill>
                            <a:prstClr val="black"/>
                          </a:solidFill>
                          <a:effectLst/>
                          <a:uLnTx/>
                          <a:uFillTx/>
                        </a:rPr>
                        <a:t>Persistencia </a:t>
                      </a:r>
                      <a:r>
                        <a:rPr kumimoji="0" lang="es-MX" sz="1800" b="0" u="none" strike="noStrike" kern="1200" cap="none" spc="0" normalizeH="0" baseline="0" noProof="0" dirty="0">
                          <a:ln>
                            <a:noFill/>
                          </a:ln>
                          <a:solidFill>
                            <a:prstClr val="black"/>
                          </a:solidFill>
                          <a:effectLst/>
                          <a:uLnTx/>
                          <a:uFillTx/>
                        </a:rPr>
                        <a:t>de estereotipos y prácticas machistas.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rPr>
                        <a:t>6.</a:t>
                      </a:r>
                      <a:r>
                        <a:rPr lang="es-MX" dirty="0">
                          <a:solidFill>
                            <a:prstClr val="black"/>
                          </a:solidFill>
                        </a:rPr>
                        <a:t>Escasa formación y sensibilización en igualdad e inclusión.</a:t>
                      </a:r>
                      <a:r>
                        <a:rPr kumimoji="0" lang="es-MX" sz="1800" b="0" u="none" strike="noStrike" kern="1200" cap="none" spc="0" normalizeH="0" baseline="0" noProof="0" dirty="0">
                          <a:ln>
                            <a:noFill/>
                          </a:ln>
                          <a:solidFill>
                            <a:prstClr val="black"/>
                          </a:solidFill>
                          <a:effectLst/>
                          <a:uLnTx/>
                          <a:uFillTx/>
                        </a:rPr>
                        <a:t>   </a:t>
                      </a:r>
                    </a:p>
                    <a:p>
                      <a:endParaRPr lang="es-MX" dirty="0"/>
                    </a:p>
                  </a:txBody>
                  <a:tcP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latin typeface="+mn-lt"/>
                        </a:rPr>
                        <a:t>Fines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1.</a:t>
                      </a:r>
                      <a:r>
                        <a:rPr kumimoji="0" lang="es-MX" sz="1800" b="0" i="0" u="none" strike="noStrike" kern="1200" cap="none" spc="0" normalizeH="0" baseline="0" noProof="0" dirty="0">
                          <a:ln>
                            <a:noFill/>
                          </a:ln>
                          <a:solidFill>
                            <a:prstClr val="black"/>
                          </a:solidFill>
                          <a:effectLst/>
                          <a:uLnTx/>
                          <a:uFillTx/>
                          <a:latin typeface="+mn-lt"/>
                          <a:ea typeface="+mn-ea"/>
                          <a:cs typeface="+mn-cs"/>
                        </a:rPr>
                        <a:t>Fortalecer la institucionalización de la perspectiva de género.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latin typeface="+mn-lt"/>
                        </a:rPr>
                        <a:t>2.</a:t>
                      </a:r>
                      <a:r>
                        <a:rPr lang="es-MX" dirty="0">
                          <a:solidFill>
                            <a:prstClr val="black"/>
                          </a:solidFill>
                          <a:latin typeface="+mn-lt"/>
                        </a:rPr>
                        <a:t>Elaboración y aplicación de políticas de igualdad.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3.</a:t>
                      </a:r>
                      <a:r>
                        <a:rPr kumimoji="0" lang="es-MX" sz="1800" b="0" i="0" u="none" strike="noStrike" kern="1200" cap="none" spc="0" normalizeH="0" baseline="0" noProof="0" dirty="0">
                          <a:ln>
                            <a:noFill/>
                          </a:ln>
                          <a:solidFill>
                            <a:prstClr val="black"/>
                          </a:solidFill>
                          <a:effectLst/>
                          <a:uLnTx/>
                          <a:uFillTx/>
                          <a:latin typeface="+mn-lt"/>
                          <a:ea typeface="+mn-ea"/>
                          <a:cs typeface="+mn-cs"/>
                        </a:rPr>
                        <a:t>Asignación de presupuestos con enfoque de género.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latin typeface="+mn-lt"/>
                        </a:rPr>
                        <a:t>4.</a:t>
                      </a:r>
                      <a:r>
                        <a:rPr lang="es-MX" dirty="0">
                          <a:solidFill>
                            <a:prstClr val="black"/>
                          </a:solidFill>
                          <a:latin typeface="+mn-lt"/>
                        </a:rPr>
                        <a:t>Transformar la cultura organizacional y social.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800" b="1" i="0" u="none" strike="noStrike" kern="1200" cap="none" spc="0" normalizeH="0" baseline="0" noProof="0" dirty="0">
                          <a:ln>
                            <a:noFill/>
                          </a:ln>
                          <a:solidFill>
                            <a:prstClr val="black"/>
                          </a:solidFill>
                          <a:effectLst/>
                          <a:uLnTx/>
                          <a:uFillTx/>
                          <a:latin typeface="+mn-lt"/>
                          <a:ea typeface="+mn-ea"/>
                          <a:cs typeface="+mn-cs"/>
                        </a:rPr>
                        <a:t>5.</a:t>
                      </a:r>
                      <a:r>
                        <a:rPr kumimoji="0" lang="es-MX" sz="1800" b="0" i="0" u="none" strike="noStrike" kern="1200" cap="none" spc="0" normalizeH="0" baseline="0" noProof="0" dirty="0">
                          <a:ln>
                            <a:noFill/>
                          </a:ln>
                          <a:solidFill>
                            <a:prstClr val="black"/>
                          </a:solidFill>
                          <a:effectLst/>
                          <a:uLnTx/>
                          <a:uFillTx/>
                          <a:latin typeface="+mn-lt"/>
                          <a:ea typeface="+mn-ea"/>
                          <a:cs typeface="+mn-cs"/>
                        </a:rPr>
                        <a:t>Transformar la cultura organizacional y social.</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b="1" dirty="0">
                          <a:solidFill>
                            <a:prstClr val="black"/>
                          </a:solidFill>
                          <a:latin typeface="+mn-lt"/>
                        </a:rPr>
                        <a:t>6.</a:t>
                      </a:r>
                      <a:r>
                        <a:rPr lang="es-MX" dirty="0">
                          <a:solidFill>
                            <a:prstClr val="black"/>
                          </a:solidFill>
                          <a:latin typeface="+mn-lt"/>
                        </a:rPr>
                        <a:t>Procesos de formación y sensibilización en igualdad.</a:t>
                      </a:r>
                      <a:endParaRPr kumimoji="0" lang="es-MX" sz="1800" b="0" i="0" u="none" strike="noStrike" kern="1200" cap="none" spc="0" normalizeH="0" baseline="0" noProof="0" dirty="0">
                        <a:ln>
                          <a:noFill/>
                        </a:ln>
                        <a:solidFill>
                          <a:prstClr val="black"/>
                        </a:solidFill>
                        <a:effectLst/>
                        <a:uLnTx/>
                        <a:uFillTx/>
                        <a:latin typeface="+mn-lt"/>
                        <a:ea typeface="+mn-ea"/>
                        <a:cs typeface="+mn-cs"/>
                      </a:endParaRPr>
                    </a:p>
                    <a:p>
                      <a:endParaRPr lang="es-MX" dirty="0"/>
                    </a:p>
                  </a:txBody>
                  <a:tcPr>
                    <a:solidFill>
                      <a:schemeClr val="accent5">
                        <a:lumMod val="20000"/>
                        <a:lumOff val="80000"/>
                      </a:schemeClr>
                    </a:solidFill>
                  </a:tcPr>
                </a:tc>
                <a:extLst>
                  <a:ext uri="{0D108BD9-81ED-4DB2-BD59-A6C34878D82A}">
                    <a16:rowId xmlns:a16="http://schemas.microsoft.com/office/drawing/2014/main" val="3001960923"/>
                  </a:ext>
                </a:extLst>
              </a:tr>
            </a:tbl>
          </a:graphicData>
        </a:graphic>
      </p:graphicFrame>
      <p:sp>
        <p:nvSpPr>
          <p:cNvPr id="9" name="Rectángulo 8">
            <a:extLst>
              <a:ext uri="{FF2B5EF4-FFF2-40B4-BE49-F238E27FC236}">
                <a16:creationId xmlns:a16="http://schemas.microsoft.com/office/drawing/2014/main" id="{C2E8B298-8310-D002-76BA-D76313D81673}"/>
              </a:ext>
            </a:extLst>
          </p:cNvPr>
          <p:cNvSpPr/>
          <p:nvPr/>
        </p:nvSpPr>
        <p:spPr>
          <a:xfrm>
            <a:off x="2659174" y="66071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181678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a:extLst>
              <a:ext uri="{FF2B5EF4-FFF2-40B4-BE49-F238E27FC236}">
                <a16:creationId xmlns:a16="http://schemas.microsoft.com/office/drawing/2014/main" id="{1CA32AEE-F36C-FF23-52FA-366AE61AE6FD}"/>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205220" y="128236"/>
            <a:ext cx="942975" cy="12076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7E4FB69-DA6F-FDC0-EB9F-EA6CCB65F1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5498" y="104873"/>
            <a:ext cx="1316312" cy="1325563"/>
          </a:xfrm>
          <a:prstGeom prst="rect">
            <a:avLst/>
          </a:prstGeom>
          <a:noFill/>
        </p:spPr>
      </p:pic>
      <p:pic>
        <p:nvPicPr>
          <p:cNvPr id="17" name="Imagen 16">
            <a:extLst>
              <a:ext uri="{FF2B5EF4-FFF2-40B4-BE49-F238E27FC236}">
                <a16:creationId xmlns:a16="http://schemas.microsoft.com/office/drawing/2014/main" id="{4FE45889-0C2C-5654-4D87-9B52672618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20520" y="104873"/>
            <a:ext cx="1238250" cy="1325563"/>
          </a:xfrm>
          <a:prstGeom prst="rect">
            <a:avLst/>
          </a:prstGeom>
          <a:noFill/>
        </p:spPr>
      </p:pic>
      <p:graphicFrame>
        <p:nvGraphicFramePr>
          <p:cNvPr id="18" name="Tabla 17">
            <a:extLst>
              <a:ext uri="{FF2B5EF4-FFF2-40B4-BE49-F238E27FC236}">
                <a16:creationId xmlns:a16="http://schemas.microsoft.com/office/drawing/2014/main" id="{E8ECA852-DC7A-0C63-C880-2BC4F3FBFACF}"/>
              </a:ext>
            </a:extLst>
          </p:cNvPr>
          <p:cNvGraphicFramePr>
            <a:graphicFrameLocks noGrp="1"/>
          </p:cNvGraphicFramePr>
          <p:nvPr>
            <p:extLst>
              <p:ext uri="{D42A27DB-BD31-4B8C-83A1-F6EECF244321}">
                <p14:modId xmlns:p14="http://schemas.microsoft.com/office/powerpoint/2010/main" val="1859671635"/>
              </p:ext>
            </p:extLst>
          </p:nvPr>
        </p:nvGraphicFramePr>
        <p:xfrm>
          <a:off x="35072" y="1430436"/>
          <a:ext cx="11924559" cy="4970364"/>
        </p:xfrm>
        <a:graphic>
          <a:graphicData uri="http://schemas.openxmlformats.org/drawingml/2006/table">
            <a:tbl>
              <a:tblPr firstRow="1" bandRow="1">
                <a:tableStyleId>{5C22544A-7EE6-4342-B048-85BDC9FD1C3A}</a:tableStyleId>
              </a:tblPr>
              <a:tblGrid>
                <a:gridCol w="2050402">
                  <a:extLst>
                    <a:ext uri="{9D8B030D-6E8A-4147-A177-3AD203B41FA5}">
                      <a16:colId xmlns:a16="http://schemas.microsoft.com/office/drawing/2014/main" val="3175316038"/>
                    </a:ext>
                  </a:extLst>
                </a:gridCol>
                <a:gridCol w="1155031">
                  <a:extLst>
                    <a:ext uri="{9D8B030D-6E8A-4147-A177-3AD203B41FA5}">
                      <a16:colId xmlns:a16="http://schemas.microsoft.com/office/drawing/2014/main" val="1102503132"/>
                    </a:ext>
                  </a:extLst>
                </a:gridCol>
                <a:gridCol w="1748590">
                  <a:extLst>
                    <a:ext uri="{9D8B030D-6E8A-4147-A177-3AD203B41FA5}">
                      <a16:colId xmlns:a16="http://schemas.microsoft.com/office/drawing/2014/main" val="1111748304"/>
                    </a:ext>
                  </a:extLst>
                </a:gridCol>
                <a:gridCol w="818147">
                  <a:extLst>
                    <a:ext uri="{9D8B030D-6E8A-4147-A177-3AD203B41FA5}">
                      <a16:colId xmlns:a16="http://schemas.microsoft.com/office/drawing/2014/main" val="2479623075"/>
                    </a:ext>
                  </a:extLst>
                </a:gridCol>
                <a:gridCol w="852585">
                  <a:extLst>
                    <a:ext uri="{9D8B030D-6E8A-4147-A177-3AD203B41FA5}">
                      <a16:colId xmlns:a16="http://schemas.microsoft.com/office/drawing/2014/main" val="1553927897"/>
                    </a:ext>
                  </a:extLst>
                </a:gridCol>
                <a:gridCol w="922073">
                  <a:extLst>
                    <a:ext uri="{9D8B030D-6E8A-4147-A177-3AD203B41FA5}">
                      <a16:colId xmlns:a16="http://schemas.microsoft.com/office/drawing/2014/main" val="654876182"/>
                    </a:ext>
                  </a:extLst>
                </a:gridCol>
                <a:gridCol w="876300">
                  <a:extLst>
                    <a:ext uri="{9D8B030D-6E8A-4147-A177-3AD203B41FA5}">
                      <a16:colId xmlns:a16="http://schemas.microsoft.com/office/drawing/2014/main" val="3712952138"/>
                    </a:ext>
                  </a:extLst>
                </a:gridCol>
                <a:gridCol w="1930400">
                  <a:extLst>
                    <a:ext uri="{9D8B030D-6E8A-4147-A177-3AD203B41FA5}">
                      <a16:colId xmlns:a16="http://schemas.microsoft.com/office/drawing/2014/main" val="899915853"/>
                    </a:ext>
                  </a:extLst>
                </a:gridCol>
                <a:gridCol w="1571031">
                  <a:extLst>
                    <a:ext uri="{9D8B030D-6E8A-4147-A177-3AD203B41FA5}">
                      <a16:colId xmlns:a16="http://schemas.microsoft.com/office/drawing/2014/main" val="3300935461"/>
                    </a:ext>
                  </a:extLst>
                </a:gridCol>
              </a:tblGrid>
              <a:tr h="430662">
                <a:tc gridSpan="9">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dirty="0">
                          <a:ln>
                            <a:noFill/>
                          </a:ln>
                          <a:solidFill>
                            <a:prstClr val="black"/>
                          </a:solidFill>
                          <a:effectLst/>
                          <a:uLnTx/>
                          <a:uFillTx/>
                          <a:latin typeface="+mn-lt"/>
                          <a:ea typeface="+mn-ea"/>
                          <a:cs typeface="+mn-cs"/>
                        </a:rPr>
                        <a:t>MATRIZ DE </a:t>
                      </a:r>
                      <a:r>
                        <a:rPr kumimoji="0" lang="es-MX" sz="1400" b="0" i="0" u="none" strike="noStrike" kern="1200" cap="none" spc="0" normalizeH="0" baseline="0" noProof="0" dirty="0">
                          <a:ln>
                            <a:noFill/>
                          </a:ln>
                          <a:solidFill>
                            <a:schemeClr val="tx1"/>
                          </a:solidFill>
                          <a:effectLst/>
                          <a:uLnTx/>
                          <a:uFillTx/>
                          <a:latin typeface="+mn-lt"/>
                          <a:ea typeface="+mn-ea"/>
                          <a:cs typeface="+mn-cs"/>
                        </a:rPr>
                        <a:t>INDICADORES PARA </a:t>
                      </a:r>
                      <a:r>
                        <a:rPr kumimoji="0" lang="es-MX" sz="1400" b="0" i="0" u="none" strike="noStrike" kern="1200" cap="none" spc="0" normalizeH="0" baseline="0" noProof="0" dirty="0">
                          <a:ln>
                            <a:noFill/>
                          </a:ln>
                          <a:solidFill>
                            <a:prstClr val="black"/>
                          </a:solidFill>
                          <a:effectLst/>
                          <a:uLnTx/>
                          <a:uFillTx/>
                          <a:latin typeface="+mn-lt"/>
                          <a:ea typeface="+mn-ea"/>
                          <a:cs typeface="+mn-cs"/>
                        </a:rPr>
                        <a:t>RESULTADOS</a:t>
                      </a:r>
                    </a:p>
                  </a:txBody>
                  <a:tcPr>
                    <a:solidFill>
                      <a:schemeClr val="accent5">
                        <a:lumMod val="20000"/>
                        <a:lumOff val="80000"/>
                      </a:schemeClr>
                    </a:solidFill>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extLst>
                  <a:ext uri="{0D108BD9-81ED-4DB2-BD59-A6C34878D82A}">
                    <a16:rowId xmlns:a16="http://schemas.microsoft.com/office/drawing/2014/main" val="1518935947"/>
                  </a:ext>
                </a:extLst>
              </a:tr>
              <a:tr h="90438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Resumen Narrativo.</a:t>
                      </a:r>
                    </a:p>
                  </a:txBody>
                  <a:tcP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Nombre del indicador </a:t>
                      </a:r>
                    </a:p>
                    <a:p>
                      <a:pPr algn="ctr"/>
                      <a:endParaRPr lang="es-MX" sz="1200" dirty="0"/>
                    </a:p>
                  </a:txBody>
                  <a:tcP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Descripción Cualitativa Núm./Den</a:t>
                      </a:r>
                      <a:endParaRPr lang="es-ES" sz="1200" dirty="0">
                        <a:solidFill>
                          <a:schemeClr val="tx1"/>
                        </a:solidFill>
                      </a:endParaRPr>
                    </a:p>
                  </a:txBody>
                  <a:tcPr>
                    <a:solidFill>
                      <a:schemeClr val="accent5">
                        <a:lumMod val="20000"/>
                        <a:lumOff val="80000"/>
                      </a:schemeClr>
                    </a:solidFill>
                  </a:tcPr>
                </a:tc>
                <a:tc>
                  <a:txBody>
                    <a:bodyPr/>
                    <a:lstStyle/>
                    <a:p>
                      <a:pPr algn="ctr"/>
                      <a:r>
                        <a:rPr lang="es-MX" sz="1200" dirty="0"/>
                        <a:t>Cantidad núm./ den</a:t>
                      </a:r>
                    </a:p>
                  </a:txBody>
                  <a:tcPr>
                    <a:solidFill>
                      <a:schemeClr val="accent5">
                        <a:lumMod val="20000"/>
                        <a:lumOff val="80000"/>
                      </a:schemeClr>
                    </a:solidFill>
                  </a:tcPr>
                </a:tc>
                <a:tc>
                  <a:txBody>
                    <a:bodyPr/>
                    <a:lstStyle/>
                    <a:p>
                      <a:pPr algn="ctr"/>
                      <a:r>
                        <a:rPr lang="es-MX" sz="1200" dirty="0"/>
                        <a:t>Metas indicador </a:t>
                      </a:r>
                    </a:p>
                  </a:txBody>
                  <a:tcPr>
                    <a:solidFill>
                      <a:schemeClr val="accent5">
                        <a:lumMod val="20000"/>
                        <a:lumOff val="80000"/>
                      </a:schemeClr>
                    </a:solidFill>
                  </a:tcPr>
                </a:tc>
                <a:tc>
                  <a:txBody>
                    <a:bodyPr/>
                    <a:lstStyle/>
                    <a:p>
                      <a:pPr algn="ctr"/>
                      <a:r>
                        <a:rPr lang="es-MX" sz="1200" dirty="0"/>
                        <a:t>Tipo y dimensión </a:t>
                      </a:r>
                    </a:p>
                  </a:txBody>
                  <a:tcPr>
                    <a:solidFill>
                      <a:schemeClr val="accent5">
                        <a:lumMod val="20000"/>
                        <a:lumOff val="80000"/>
                      </a:schemeClr>
                    </a:solidFill>
                  </a:tcPr>
                </a:tc>
                <a:tc>
                  <a:txBody>
                    <a:bodyPr/>
                    <a:lstStyle/>
                    <a:p>
                      <a:pPr algn="ctr"/>
                      <a:r>
                        <a:rPr lang="es-MX" sz="1200" dirty="0"/>
                        <a:t>Unidad de medida</a:t>
                      </a:r>
                    </a:p>
                  </a:txBody>
                  <a:tcPr>
                    <a:solidFill>
                      <a:schemeClr val="accent5">
                        <a:lumMod val="20000"/>
                        <a:lumOff val="80000"/>
                      </a:schemeClr>
                    </a:solidFill>
                  </a:tcPr>
                </a:tc>
                <a:tc>
                  <a:txBody>
                    <a:bodyPr/>
                    <a:lstStyle/>
                    <a:p>
                      <a:pPr algn="ctr"/>
                      <a:r>
                        <a:rPr lang="es-MX" sz="1200" dirty="0"/>
                        <a:t>Medios de verificación </a:t>
                      </a:r>
                    </a:p>
                  </a:txBody>
                  <a:tcPr>
                    <a:solidFill>
                      <a:schemeClr val="accent5">
                        <a:lumMod val="20000"/>
                        <a:lumOff val="80000"/>
                      </a:schemeClr>
                    </a:solidFill>
                  </a:tcPr>
                </a:tc>
                <a:tc>
                  <a:txBody>
                    <a:bodyPr/>
                    <a:lstStyle/>
                    <a:p>
                      <a:pPr algn="ctr"/>
                      <a:r>
                        <a:rPr lang="es-MX" sz="1200" dirty="0"/>
                        <a:t>Supuestos </a:t>
                      </a:r>
                    </a:p>
                  </a:txBody>
                  <a:tcPr>
                    <a:solidFill>
                      <a:schemeClr val="accent5">
                        <a:lumMod val="20000"/>
                        <a:lumOff val="80000"/>
                      </a:schemeClr>
                    </a:solidFill>
                  </a:tcPr>
                </a:tc>
                <a:extLst>
                  <a:ext uri="{0D108BD9-81ED-4DB2-BD59-A6C34878D82A}">
                    <a16:rowId xmlns:a16="http://schemas.microsoft.com/office/drawing/2014/main" val="2059467940"/>
                  </a:ext>
                </a:extLst>
              </a:tr>
              <a:tr h="1955733">
                <a:tc>
                  <a:txBody>
                    <a:bodyPr/>
                    <a:lstStyle/>
                    <a:p>
                      <a:pPr algn="just"/>
                      <a:r>
                        <a:rPr lang="es-MX" sz="1200" b="1" dirty="0">
                          <a:solidFill>
                            <a:schemeClr val="tx1"/>
                          </a:solidFill>
                        </a:rPr>
                        <a:t>FIN</a:t>
                      </a:r>
                    </a:p>
                    <a:p>
                      <a:pPr algn="just"/>
                      <a:r>
                        <a:rPr lang="es-MX" sz="1200" dirty="0">
                          <a:solidFill>
                            <a:schemeClr val="tx1"/>
                          </a:solidFill>
                        </a:rPr>
                        <a:t>Contribuir  a impulsar la conformación de una sociedad incluyente, mediante acciones para institucionalizar y promover la igualdad sustantiva y la inclusión de género.</a:t>
                      </a:r>
                    </a:p>
                  </a:txBody>
                  <a:tcPr>
                    <a:solidFill>
                      <a:schemeClr val="accent5">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Porcentaje de acciones implementadas para la institucionalización de la perspectiva de género.</a:t>
                      </a:r>
                      <a:endParaRPr lang="es-ES" sz="1200" dirty="0">
                        <a:solidFill>
                          <a:schemeClr val="tx1"/>
                        </a:solidFill>
                      </a:endParaRPr>
                    </a:p>
                    <a:p>
                      <a:pPr algn="just"/>
                      <a:endParaRPr lang="es-MX" sz="1200" dirty="0"/>
                    </a:p>
                  </a:txBody>
                  <a:tcPr>
                    <a:solidFill>
                      <a:schemeClr val="accent5">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Porcentaje de acciones implementadas para la institucionalización de la perspectiva de género.</a:t>
                      </a:r>
                      <a:endParaRPr lang="es-ES" sz="1200" dirty="0">
                        <a:solidFill>
                          <a:schemeClr val="tx1"/>
                        </a:solidFill>
                      </a:endParaRPr>
                    </a:p>
                    <a:p>
                      <a:pPr algn="just"/>
                      <a:endParaRPr lang="es-MX" sz="1200" dirty="0"/>
                    </a:p>
                  </a:txBody>
                  <a:tcPr>
                    <a:solidFill>
                      <a:schemeClr val="accent5">
                        <a:lumMod val="20000"/>
                        <a:lumOff val="80000"/>
                      </a:schemeClr>
                    </a:solidFill>
                  </a:tcPr>
                </a:tc>
                <a:tc>
                  <a:txBody>
                    <a:bodyPr/>
                    <a:lstStyle/>
                    <a:p>
                      <a:pPr algn="just"/>
                      <a:r>
                        <a:rPr lang="es-MX" sz="1200" dirty="0"/>
                        <a:t>8</a:t>
                      </a:r>
                    </a:p>
                  </a:txBody>
                  <a:tcPr>
                    <a:solidFill>
                      <a:schemeClr val="accent5">
                        <a:lumMod val="20000"/>
                        <a:lumOff val="80000"/>
                      </a:schemeClr>
                    </a:solidFill>
                  </a:tcPr>
                </a:tc>
                <a:tc>
                  <a:txBody>
                    <a:bodyPr/>
                    <a:lstStyle/>
                    <a:p>
                      <a:pPr algn="just"/>
                      <a:r>
                        <a:rPr lang="es-MX" sz="1200" dirty="0"/>
                        <a:t>100%</a:t>
                      </a:r>
                    </a:p>
                  </a:txBody>
                  <a:tcPr>
                    <a:solidFill>
                      <a:schemeClr val="accent5">
                        <a:lumMod val="20000"/>
                        <a:lumOff val="80000"/>
                      </a:schemeClr>
                    </a:solidFill>
                  </a:tcPr>
                </a:tc>
                <a:tc>
                  <a:txBody>
                    <a:bodyPr/>
                    <a:lstStyle/>
                    <a:p>
                      <a:pPr algn="just"/>
                      <a:r>
                        <a:rPr lang="es-MX" sz="1200" dirty="0"/>
                        <a:t>Estratégico/ Eficacia </a:t>
                      </a:r>
                    </a:p>
                  </a:txBody>
                  <a:tcPr>
                    <a:solidFill>
                      <a:schemeClr val="accent5">
                        <a:lumMod val="20000"/>
                        <a:lumOff val="80000"/>
                      </a:schemeClr>
                    </a:solidFill>
                  </a:tcPr>
                </a:tc>
                <a:tc>
                  <a:txBody>
                    <a:bodyPr/>
                    <a:lstStyle/>
                    <a:p>
                      <a:pPr algn="just"/>
                      <a:r>
                        <a:rPr lang="es-MX" sz="1200" dirty="0"/>
                        <a:t>Acción </a:t>
                      </a:r>
                    </a:p>
                  </a:txBody>
                  <a:tcPr>
                    <a:solidFill>
                      <a:schemeClr val="accent5">
                        <a:lumMod val="20000"/>
                        <a:lumOff val="80000"/>
                      </a:schemeClr>
                    </a:solidFill>
                  </a:tcPr>
                </a:tc>
                <a:tc>
                  <a:txBody>
                    <a:bodyPr/>
                    <a:lstStyle/>
                    <a:p>
                      <a:pPr algn="just"/>
                      <a:r>
                        <a:rPr lang="es-MX" sz="1200" dirty="0"/>
                        <a:t>Registros administrativos, Informes mensuales de avances. Publicaciones y comunicaciones oficiales. </a:t>
                      </a:r>
                    </a:p>
                  </a:txBody>
                  <a:tcPr>
                    <a:solidFill>
                      <a:schemeClr val="accent5">
                        <a:lumMod val="20000"/>
                        <a:lumOff val="80000"/>
                      </a:schemeClr>
                    </a:solidFill>
                  </a:tcPr>
                </a:tc>
                <a:tc>
                  <a:txBody>
                    <a:bodyPr/>
                    <a:lstStyle/>
                    <a:p>
                      <a:pPr algn="just"/>
                      <a:r>
                        <a:rPr lang="es-MX" sz="1200" dirty="0"/>
                        <a:t>Compromiso político e institucional para priorizar la transversalización de genero en los organismos públicos. </a:t>
                      </a:r>
                    </a:p>
                  </a:txBody>
                  <a:tcPr>
                    <a:solidFill>
                      <a:schemeClr val="accent5">
                        <a:lumMod val="20000"/>
                        <a:lumOff val="80000"/>
                      </a:schemeClr>
                    </a:solidFill>
                  </a:tcPr>
                </a:tc>
                <a:extLst>
                  <a:ext uri="{0D108BD9-81ED-4DB2-BD59-A6C34878D82A}">
                    <a16:rowId xmlns:a16="http://schemas.microsoft.com/office/drawing/2014/main" val="3279169072"/>
                  </a:ext>
                </a:extLst>
              </a:tr>
              <a:tr h="1679580">
                <a:tc>
                  <a:txBody>
                    <a:bodyPr/>
                    <a:lstStyle/>
                    <a:p>
                      <a:pPr algn="just"/>
                      <a:r>
                        <a:rPr lang="es-MX" sz="1200" b="1" dirty="0">
                          <a:solidFill>
                            <a:schemeClr val="tx1"/>
                          </a:solidFill>
                        </a:rPr>
                        <a:t>PROPÓSITO</a:t>
                      </a:r>
                    </a:p>
                    <a:p>
                      <a:pPr algn="just"/>
                      <a:r>
                        <a:rPr lang="es-MX" sz="1200" dirty="0">
                          <a:solidFill>
                            <a:schemeClr val="tx1"/>
                          </a:solidFill>
                        </a:rPr>
                        <a:t>Servidores públicos fortalecidos en sus capacidades para fomentar la igualdad sustantiva y la inclusión de género.</a:t>
                      </a:r>
                      <a:endParaRPr lang="es-ES" sz="1200" dirty="0">
                        <a:solidFill>
                          <a:schemeClr val="tx1"/>
                        </a:solidFill>
                      </a:endParaRPr>
                    </a:p>
                  </a:txBody>
                  <a:tcPr>
                    <a:solidFill>
                      <a:schemeClr val="accent5">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Porcentaje de servidores públicos sensibilizados</a:t>
                      </a:r>
                      <a:endParaRPr lang="es-ES" sz="1200" dirty="0">
                        <a:solidFill>
                          <a:schemeClr val="tx1"/>
                        </a:solidFill>
                      </a:endParaRPr>
                    </a:p>
                    <a:p>
                      <a:pPr algn="just"/>
                      <a:endParaRPr lang="es-MX" sz="1200" dirty="0"/>
                    </a:p>
                  </a:txBody>
                  <a:tcPr>
                    <a:solidFill>
                      <a:schemeClr val="accent5">
                        <a:lumMod val="20000"/>
                        <a:lumOff val="80000"/>
                      </a:schemeClr>
                    </a:solidFill>
                  </a:tcPr>
                </a:tc>
                <a:tc>
                  <a:txBody>
                    <a:bodyPr/>
                    <a:lstStyle/>
                    <a:p>
                      <a:pPr algn="just"/>
                      <a:r>
                        <a:rPr lang="es-MX" sz="1200" dirty="0"/>
                        <a:t>Número de servidores públicos sensibilizados / Total de servidores públicos de la institución. </a:t>
                      </a:r>
                    </a:p>
                  </a:txBody>
                  <a:tcPr>
                    <a:solidFill>
                      <a:schemeClr val="accent5">
                        <a:lumMod val="20000"/>
                        <a:lumOff val="80000"/>
                      </a:schemeClr>
                    </a:solidFill>
                  </a:tcPr>
                </a:tc>
                <a:tc>
                  <a:txBody>
                    <a:bodyPr/>
                    <a:lstStyle/>
                    <a:p>
                      <a:pPr algn="just"/>
                      <a:r>
                        <a:rPr lang="es-MX" sz="1200" dirty="0"/>
                        <a:t>259</a:t>
                      </a:r>
                    </a:p>
                  </a:txBody>
                  <a:tcPr>
                    <a:solidFill>
                      <a:schemeClr val="accent5">
                        <a:lumMod val="20000"/>
                        <a:lumOff val="80000"/>
                      </a:schemeClr>
                    </a:solidFill>
                  </a:tcPr>
                </a:tc>
                <a:tc>
                  <a:txBody>
                    <a:bodyPr/>
                    <a:lstStyle/>
                    <a:p>
                      <a:pPr algn="just"/>
                      <a:r>
                        <a:rPr lang="es-MX" sz="1200" dirty="0"/>
                        <a:t>100%</a:t>
                      </a:r>
                    </a:p>
                  </a:txBody>
                  <a:tcPr>
                    <a:solidFill>
                      <a:schemeClr val="accent5">
                        <a:lumMod val="20000"/>
                        <a:lumOff val="80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200" dirty="0"/>
                        <a:t>Estratégico/ Eficacia </a:t>
                      </a:r>
                    </a:p>
                    <a:p>
                      <a:pPr algn="just"/>
                      <a:endParaRPr lang="es-MX" sz="1200" dirty="0"/>
                    </a:p>
                  </a:txBody>
                  <a:tcPr>
                    <a:solidFill>
                      <a:schemeClr val="accent5">
                        <a:lumMod val="20000"/>
                        <a:lumOff val="80000"/>
                      </a:schemeClr>
                    </a:solidFill>
                  </a:tcPr>
                </a:tc>
                <a:tc>
                  <a:txBody>
                    <a:bodyPr/>
                    <a:lstStyle/>
                    <a:p>
                      <a:pPr algn="just"/>
                      <a:r>
                        <a:rPr lang="es-MX" sz="1200" dirty="0"/>
                        <a:t>Persona </a:t>
                      </a:r>
                    </a:p>
                  </a:txBody>
                  <a:tcPr>
                    <a:solidFill>
                      <a:schemeClr val="accent5">
                        <a:lumMod val="20000"/>
                        <a:lumOff val="80000"/>
                      </a:schemeClr>
                    </a:solidFill>
                  </a:tcPr>
                </a:tc>
                <a:tc>
                  <a:txBody>
                    <a:bodyPr/>
                    <a:lstStyle/>
                    <a:p>
                      <a:pPr algn="just"/>
                      <a:r>
                        <a:rPr lang="es-MX" sz="1200" dirty="0"/>
                        <a:t>Muestra el porcentaje de servidores públicos sensibilizados para fomentar la igualdad sustantiva y la inclusión en la institución y la sociedad.</a:t>
                      </a:r>
                    </a:p>
                  </a:txBody>
                  <a:tcPr>
                    <a:solidFill>
                      <a:schemeClr val="accent5">
                        <a:lumMod val="20000"/>
                        <a:lumOff val="80000"/>
                      </a:schemeClr>
                    </a:solidFill>
                  </a:tcPr>
                </a:tc>
                <a:tc>
                  <a:txBody>
                    <a:bodyPr/>
                    <a:lstStyle/>
                    <a:p>
                      <a:pPr algn="just"/>
                      <a:r>
                        <a:rPr lang="es-MX" sz="1200" dirty="0"/>
                        <a:t>Voluntad y motivación de los servidores públicos para participar activamente en las capacitaciones y eventos.  </a:t>
                      </a:r>
                    </a:p>
                  </a:txBody>
                  <a:tcPr>
                    <a:solidFill>
                      <a:schemeClr val="accent5">
                        <a:lumMod val="20000"/>
                        <a:lumOff val="80000"/>
                      </a:schemeClr>
                    </a:solidFill>
                  </a:tcPr>
                </a:tc>
                <a:extLst>
                  <a:ext uri="{0D108BD9-81ED-4DB2-BD59-A6C34878D82A}">
                    <a16:rowId xmlns:a16="http://schemas.microsoft.com/office/drawing/2014/main" val="465122176"/>
                  </a:ext>
                </a:extLst>
              </a:tr>
            </a:tbl>
          </a:graphicData>
        </a:graphic>
      </p:graphicFrame>
      <p:sp>
        <p:nvSpPr>
          <p:cNvPr id="25" name="Rectángulo 24">
            <a:extLst>
              <a:ext uri="{FF2B5EF4-FFF2-40B4-BE49-F238E27FC236}">
                <a16:creationId xmlns:a16="http://schemas.microsoft.com/office/drawing/2014/main" id="{C8885463-1F7C-6ED1-BB3C-A5C589EA7734}"/>
              </a:ext>
            </a:extLst>
          </p:cNvPr>
          <p:cNvSpPr/>
          <p:nvPr/>
        </p:nvSpPr>
        <p:spPr>
          <a:xfrm>
            <a:off x="2659174" y="62804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2442967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4DDD5-6D1C-CE3A-FAB7-CEE297D69AE0}"/>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9765B5B2-7612-EC5B-F7E2-2366E1E029E3}"/>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205220" y="128236"/>
            <a:ext cx="942975" cy="12076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1D30B6EF-0993-759B-5823-8A87211808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5498" y="104873"/>
            <a:ext cx="1316312" cy="1325563"/>
          </a:xfrm>
          <a:prstGeom prst="rect">
            <a:avLst/>
          </a:prstGeom>
          <a:noFill/>
        </p:spPr>
      </p:pic>
      <p:pic>
        <p:nvPicPr>
          <p:cNvPr id="17" name="Imagen 16">
            <a:extLst>
              <a:ext uri="{FF2B5EF4-FFF2-40B4-BE49-F238E27FC236}">
                <a16:creationId xmlns:a16="http://schemas.microsoft.com/office/drawing/2014/main" id="{3AAE5368-DD13-78AD-493E-D23160C9930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20520" y="104873"/>
            <a:ext cx="1238250" cy="1325563"/>
          </a:xfrm>
          <a:prstGeom prst="rect">
            <a:avLst/>
          </a:prstGeom>
          <a:noFill/>
        </p:spPr>
      </p:pic>
      <p:graphicFrame>
        <p:nvGraphicFramePr>
          <p:cNvPr id="18" name="Tabla 17">
            <a:extLst>
              <a:ext uri="{FF2B5EF4-FFF2-40B4-BE49-F238E27FC236}">
                <a16:creationId xmlns:a16="http://schemas.microsoft.com/office/drawing/2014/main" id="{1BA5F32E-568C-58D0-B8CE-26AB0161DB5C}"/>
              </a:ext>
            </a:extLst>
          </p:cNvPr>
          <p:cNvGraphicFramePr>
            <a:graphicFrameLocks noGrp="1"/>
          </p:cNvGraphicFramePr>
          <p:nvPr>
            <p:extLst>
              <p:ext uri="{D42A27DB-BD31-4B8C-83A1-F6EECF244321}">
                <p14:modId xmlns:p14="http://schemas.microsoft.com/office/powerpoint/2010/main" val="5403722"/>
              </p:ext>
            </p:extLst>
          </p:nvPr>
        </p:nvGraphicFramePr>
        <p:xfrm>
          <a:off x="133720" y="1430436"/>
          <a:ext cx="11924559" cy="5059680"/>
        </p:xfrm>
        <a:graphic>
          <a:graphicData uri="http://schemas.openxmlformats.org/drawingml/2006/table">
            <a:tbl>
              <a:tblPr firstRow="1" bandRow="1">
                <a:tableStyleId>{5C22544A-7EE6-4342-B048-85BDC9FD1C3A}</a:tableStyleId>
              </a:tblPr>
              <a:tblGrid>
                <a:gridCol w="2047728">
                  <a:extLst>
                    <a:ext uri="{9D8B030D-6E8A-4147-A177-3AD203B41FA5}">
                      <a16:colId xmlns:a16="http://schemas.microsoft.com/office/drawing/2014/main" val="3175316038"/>
                    </a:ext>
                  </a:extLst>
                </a:gridCol>
                <a:gridCol w="1473200">
                  <a:extLst>
                    <a:ext uri="{9D8B030D-6E8A-4147-A177-3AD203B41FA5}">
                      <a16:colId xmlns:a16="http://schemas.microsoft.com/office/drawing/2014/main" val="1102503132"/>
                    </a:ext>
                  </a:extLst>
                </a:gridCol>
                <a:gridCol w="1308100">
                  <a:extLst>
                    <a:ext uri="{9D8B030D-6E8A-4147-A177-3AD203B41FA5}">
                      <a16:colId xmlns:a16="http://schemas.microsoft.com/office/drawing/2014/main" val="1111748304"/>
                    </a:ext>
                  </a:extLst>
                </a:gridCol>
                <a:gridCol w="838200">
                  <a:extLst>
                    <a:ext uri="{9D8B030D-6E8A-4147-A177-3AD203B41FA5}">
                      <a16:colId xmlns:a16="http://schemas.microsoft.com/office/drawing/2014/main" val="2479623075"/>
                    </a:ext>
                  </a:extLst>
                </a:gridCol>
                <a:gridCol w="825500">
                  <a:extLst>
                    <a:ext uri="{9D8B030D-6E8A-4147-A177-3AD203B41FA5}">
                      <a16:colId xmlns:a16="http://schemas.microsoft.com/office/drawing/2014/main" val="1553927897"/>
                    </a:ext>
                  </a:extLst>
                </a:gridCol>
                <a:gridCol w="889000">
                  <a:extLst>
                    <a:ext uri="{9D8B030D-6E8A-4147-A177-3AD203B41FA5}">
                      <a16:colId xmlns:a16="http://schemas.microsoft.com/office/drawing/2014/main" val="654876182"/>
                    </a:ext>
                  </a:extLst>
                </a:gridCol>
                <a:gridCol w="889000">
                  <a:extLst>
                    <a:ext uri="{9D8B030D-6E8A-4147-A177-3AD203B41FA5}">
                      <a16:colId xmlns:a16="http://schemas.microsoft.com/office/drawing/2014/main" val="3712952138"/>
                    </a:ext>
                  </a:extLst>
                </a:gridCol>
                <a:gridCol w="1854200">
                  <a:extLst>
                    <a:ext uri="{9D8B030D-6E8A-4147-A177-3AD203B41FA5}">
                      <a16:colId xmlns:a16="http://schemas.microsoft.com/office/drawing/2014/main" val="899915853"/>
                    </a:ext>
                  </a:extLst>
                </a:gridCol>
                <a:gridCol w="1799631">
                  <a:extLst>
                    <a:ext uri="{9D8B030D-6E8A-4147-A177-3AD203B41FA5}">
                      <a16:colId xmlns:a16="http://schemas.microsoft.com/office/drawing/2014/main" val="3300935461"/>
                    </a:ext>
                  </a:extLst>
                </a:gridCol>
              </a:tblGrid>
              <a:tr h="291833">
                <a:tc gridSpan="9">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dirty="0">
                          <a:ln>
                            <a:noFill/>
                          </a:ln>
                          <a:solidFill>
                            <a:prstClr val="black"/>
                          </a:solidFill>
                          <a:effectLst/>
                          <a:uLnTx/>
                          <a:uFillTx/>
                          <a:latin typeface="+mn-lt"/>
                          <a:ea typeface="+mn-ea"/>
                          <a:cs typeface="+mn-cs"/>
                        </a:rPr>
                        <a:t>MATRIZ DE </a:t>
                      </a:r>
                      <a:r>
                        <a:rPr kumimoji="0" lang="es-MX" sz="1400" b="0" i="0" u="none" strike="noStrike" kern="1200" cap="none" spc="0" normalizeH="0" baseline="0" noProof="0" dirty="0">
                          <a:ln>
                            <a:noFill/>
                          </a:ln>
                          <a:solidFill>
                            <a:schemeClr val="tx1"/>
                          </a:solidFill>
                          <a:effectLst/>
                          <a:uLnTx/>
                          <a:uFillTx/>
                          <a:latin typeface="+mn-lt"/>
                          <a:ea typeface="+mn-ea"/>
                          <a:cs typeface="+mn-cs"/>
                        </a:rPr>
                        <a:t>INDICADORES PARA </a:t>
                      </a:r>
                      <a:r>
                        <a:rPr kumimoji="0" lang="es-MX" sz="1400" b="0" i="0" u="none" strike="noStrike" kern="1200" cap="none" spc="0" normalizeH="0" baseline="0" noProof="0" dirty="0">
                          <a:ln>
                            <a:noFill/>
                          </a:ln>
                          <a:solidFill>
                            <a:prstClr val="black"/>
                          </a:solidFill>
                          <a:effectLst/>
                          <a:uLnTx/>
                          <a:uFillTx/>
                          <a:latin typeface="+mn-lt"/>
                          <a:ea typeface="+mn-ea"/>
                          <a:cs typeface="+mn-cs"/>
                        </a:rPr>
                        <a:t>RESULTADOS</a:t>
                      </a:r>
                    </a:p>
                  </a:txBody>
                  <a:tcPr>
                    <a:solidFill>
                      <a:schemeClr val="accent5">
                        <a:lumMod val="20000"/>
                        <a:lumOff val="80000"/>
                      </a:schemeClr>
                    </a:solidFill>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extLst>
                  <a:ext uri="{0D108BD9-81ED-4DB2-BD59-A6C34878D82A}">
                    <a16:rowId xmlns:a16="http://schemas.microsoft.com/office/drawing/2014/main" val="1518935947"/>
                  </a:ext>
                </a:extLst>
              </a:tr>
              <a:tr h="612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Resumen Narrativo.</a:t>
                      </a:r>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Nombre del indicador </a:t>
                      </a:r>
                    </a:p>
                    <a:p>
                      <a:endParaRPr lang="es-MX" sz="1200" dirty="0"/>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Descripción Cualitativa Núm./Den</a:t>
                      </a:r>
                      <a:endParaRPr lang="es-ES" sz="1200" dirty="0">
                        <a:solidFill>
                          <a:schemeClr val="tx1"/>
                        </a:solidFill>
                      </a:endParaRPr>
                    </a:p>
                  </a:txBody>
                  <a:tcPr>
                    <a:solidFill>
                      <a:schemeClr val="accent5">
                        <a:lumMod val="20000"/>
                        <a:lumOff val="80000"/>
                      </a:schemeClr>
                    </a:solidFill>
                  </a:tcPr>
                </a:tc>
                <a:tc>
                  <a:txBody>
                    <a:bodyPr/>
                    <a:lstStyle/>
                    <a:p>
                      <a:r>
                        <a:rPr lang="es-MX" sz="1200" dirty="0"/>
                        <a:t>Cantidad núm./ den</a:t>
                      </a:r>
                    </a:p>
                  </a:txBody>
                  <a:tcPr>
                    <a:solidFill>
                      <a:schemeClr val="accent5">
                        <a:lumMod val="20000"/>
                        <a:lumOff val="80000"/>
                      </a:schemeClr>
                    </a:solidFill>
                  </a:tcPr>
                </a:tc>
                <a:tc>
                  <a:txBody>
                    <a:bodyPr/>
                    <a:lstStyle/>
                    <a:p>
                      <a:r>
                        <a:rPr lang="es-MX" sz="1200" dirty="0"/>
                        <a:t>Metas indicador </a:t>
                      </a:r>
                    </a:p>
                  </a:txBody>
                  <a:tcPr>
                    <a:solidFill>
                      <a:schemeClr val="accent5">
                        <a:lumMod val="20000"/>
                        <a:lumOff val="80000"/>
                      </a:schemeClr>
                    </a:solidFill>
                  </a:tcPr>
                </a:tc>
                <a:tc>
                  <a:txBody>
                    <a:bodyPr/>
                    <a:lstStyle/>
                    <a:p>
                      <a:r>
                        <a:rPr lang="es-MX" sz="1200" dirty="0"/>
                        <a:t>Tipo y dimensión </a:t>
                      </a:r>
                    </a:p>
                  </a:txBody>
                  <a:tcPr>
                    <a:solidFill>
                      <a:schemeClr val="accent5">
                        <a:lumMod val="20000"/>
                        <a:lumOff val="80000"/>
                      </a:schemeClr>
                    </a:solidFill>
                  </a:tcPr>
                </a:tc>
                <a:tc>
                  <a:txBody>
                    <a:bodyPr/>
                    <a:lstStyle/>
                    <a:p>
                      <a:r>
                        <a:rPr lang="es-MX" sz="1200" dirty="0"/>
                        <a:t>Unidad de medida</a:t>
                      </a:r>
                    </a:p>
                  </a:txBody>
                  <a:tcPr>
                    <a:solidFill>
                      <a:schemeClr val="accent5">
                        <a:lumMod val="20000"/>
                        <a:lumOff val="80000"/>
                      </a:schemeClr>
                    </a:solidFill>
                  </a:tcPr>
                </a:tc>
                <a:tc>
                  <a:txBody>
                    <a:bodyPr/>
                    <a:lstStyle/>
                    <a:p>
                      <a:r>
                        <a:rPr lang="es-MX" sz="1200" dirty="0"/>
                        <a:t>Medios de verificación </a:t>
                      </a:r>
                    </a:p>
                  </a:txBody>
                  <a:tcPr>
                    <a:solidFill>
                      <a:schemeClr val="accent5">
                        <a:lumMod val="20000"/>
                        <a:lumOff val="80000"/>
                      </a:schemeClr>
                    </a:solidFill>
                  </a:tcPr>
                </a:tc>
                <a:tc>
                  <a:txBody>
                    <a:bodyPr/>
                    <a:lstStyle/>
                    <a:p>
                      <a:r>
                        <a:rPr lang="es-MX" sz="1200" dirty="0"/>
                        <a:t>Supuestos </a:t>
                      </a:r>
                    </a:p>
                  </a:txBody>
                  <a:tcPr>
                    <a:solidFill>
                      <a:schemeClr val="accent5">
                        <a:lumMod val="20000"/>
                        <a:lumOff val="80000"/>
                      </a:schemeClr>
                    </a:solidFill>
                  </a:tcPr>
                </a:tc>
                <a:extLst>
                  <a:ext uri="{0D108BD9-81ED-4DB2-BD59-A6C34878D82A}">
                    <a16:rowId xmlns:a16="http://schemas.microsoft.com/office/drawing/2014/main" val="2059467940"/>
                  </a:ext>
                </a:extLst>
              </a:tr>
              <a:tr h="3064242">
                <a:tc>
                  <a:txBody>
                    <a:bodyPr/>
                    <a:lstStyle/>
                    <a:p>
                      <a:pPr algn="ctr"/>
                      <a:r>
                        <a:rPr lang="es-MX" sz="1200" b="1" dirty="0">
                          <a:solidFill>
                            <a:schemeClr val="tx1"/>
                          </a:solidFill>
                        </a:rPr>
                        <a:t>COMPONENTE</a:t>
                      </a:r>
                    </a:p>
                    <a:p>
                      <a:pPr algn="just"/>
                      <a:r>
                        <a:rPr lang="es-MX" sz="1200" dirty="0">
                          <a:solidFill>
                            <a:schemeClr val="tx1"/>
                          </a:solidFill>
                        </a:rPr>
                        <a:t>1.- Capacitación en materia de perspectiva de género recibida.</a:t>
                      </a:r>
                    </a:p>
                    <a:p>
                      <a:pPr algn="just"/>
                      <a:endParaRPr lang="es-MX" sz="1200" dirty="0">
                        <a:solidFill>
                          <a:schemeClr val="tx1"/>
                        </a:solidFill>
                      </a:endParaRPr>
                    </a:p>
                    <a:p>
                      <a:pPr algn="just"/>
                      <a:r>
                        <a:rPr lang="es-MX" sz="1200" dirty="0">
                          <a:solidFill>
                            <a:schemeClr val="tx1"/>
                          </a:solidFill>
                        </a:rPr>
                        <a:t>2.- Estrategia de difusión sobre la igualdad sustantiva implementada. </a:t>
                      </a:r>
                    </a:p>
                    <a:p>
                      <a:pPr algn="just"/>
                      <a:endParaRPr lang="es-MX" sz="1200" dirty="0">
                        <a:solidFill>
                          <a:schemeClr val="tx1"/>
                        </a:solidFill>
                      </a:endParaRPr>
                    </a:p>
                    <a:p>
                      <a:pPr algn="just"/>
                      <a:r>
                        <a:rPr lang="es-MX" sz="1200" dirty="0">
                          <a:solidFill>
                            <a:schemeClr val="tx1"/>
                          </a:solidFill>
                        </a:rPr>
                        <a:t>3.-Eventos conmemorativos para reconocer a la mujer o promover la igualdad sustantiva realizados.</a:t>
                      </a:r>
                      <a:endParaRPr lang="es-ES" sz="1200" dirty="0">
                        <a:solidFill>
                          <a:schemeClr val="tx1"/>
                        </a:solidFill>
                      </a:endParaRPr>
                    </a:p>
                    <a:p>
                      <a:endParaRPr lang="es-MX" sz="1200" dirty="0"/>
                    </a:p>
                  </a:txBody>
                  <a:tcPr>
                    <a:solidFill>
                      <a:schemeClr val="accent5">
                        <a:lumMod val="20000"/>
                        <a:lumOff val="80000"/>
                      </a:schemeClr>
                    </a:solidFill>
                  </a:tcPr>
                </a:tc>
                <a:tc>
                  <a:txBody>
                    <a:bodyPr/>
                    <a:lstStyle/>
                    <a:p>
                      <a:pPr algn="just"/>
                      <a:r>
                        <a:rPr lang="es-MX" sz="1200" dirty="0">
                          <a:solidFill>
                            <a:schemeClr val="tx1"/>
                          </a:solidFill>
                        </a:rPr>
                        <a:t>1.-Cursos de capacitación para servidoras y servidores públicos.</a:t>
                      </a:r>
                    </a:p>
                    <a:p>
                      <a:pPr algn="just"/>
                      <a:r>
                        <a:rPr lang="es-MX" sz="1200" dirty="0">
                          <a:solidFill>
                            <a:schemeClr val="tx1"/>
                          </a:solidFill>
                        </a:rPr>
                        <a:t>2.- Campaña de difusión.</a:t>
                      </a:r>
                    </a:p>
                    <a:p>
                      <a:pPr algn="just"/>
                      <a:r>
                        <a:rPr lang="es-MX" sz="1200" dirty="0">
                          <a:solidFill>
                            <a:schemeClr val="tx1"/>
                          </a:solidFill>
                        </a:rPr>
                        <a:t>3.-Eventos conmemorativos.</a:t>
                      </a:r>
                      <a:endParaRPr lang="es-ES" sz="1200" dirty="0">
                        <a:solidFill>
                          <a:schemeClr val="tx1"/>
                        </a:solidFill>
                      </a:endParaRPr>
                    </a:p>
                    <a:p>
                      <a:endParaRPr lang="es-MX" sz="1200" dirty="0"/>
                    </a:p>
                  </a:txBody>
                  <a:tcPr>
                    <a:solidFill>
                      <a:schemeClr val="accent5">
                        <a:lumMod val="20000"/>
                        <a:lumOff val="80000"/>
                      </a:schemeClr>
                    </a:solidFill>
                  </a:tcPr>
                </a:tc>
                <a:tc>
                  <a:txBody>
                    <a:bodyPr/>
                    <a:lstStyle/>
                    <a:p>
                      <a:r>
                        <a:rPr lang="es-MX" sz="1200" dirty="0"/>
                        <a:t>1.- Número de cursos cursados /Total de cursos programados.</a:t>
                      </a:r>
                    </a:p>
                    <a:p>
                      <a:endParaRPr lang="es-MX" sz="1200" dirty="0"/>
                    </a:p>
                    <a:p>
                      <a:r>
                        <a:rPr lang="es-MX" sz="1200" dirty="0"/>
                        <a:t>2.- Número de campañas realizadas /Total de campañas programadas.</a:t>
                      </a:r>
                    </a:p>
                    <a:p>
                      <a:r>
                        <a:rPr lang="es-MX" sz="1200" dirty="0"/>
                        <a:t>3.-Numero de eventos realizados /Total de eventos programados.</a:t>
                      </a:r>
                    </a:p>
                  </a:txBody>
                  <a:tcPr>
                    <a:solidFill>
                      <a:schemeClr val="accent5">
                        <a:lumMod val="20000"/>
                        <a:lumOff val="80000"/>
                      </a:schemeClr>
                    </a:solidFill>
                  </a:tcPr>
                </a:tc>
                <a:tc>
                  <a:txBody>
                    <a:bodyPr/>
                    <a:lstStyle/>
                    <a:p>
                      <a:r>
                        <a:rPr lang="es-MX" sz="1200" dirty="0"/>
                        <a:t>1</a:t>
                      </a:r>
                    </a:p>
                    <a:p>
                      <a:endParaRPr lang="es-MX" sz="1200" dirty="0"/>
                    </a:p>
                    <a:p>
                      <a:endParaRPr lang="es-MX" sz="1200" dirty="0"/>
                    </a:p>
                    <a:p>
                      <a:endParaRPr lang="es-MX" sz="1200" dirty="0"/>
                    </a:p>
                    <a:p>
                      <a:endParaRPr lang="es-MX" sz="1200" dirty="0"/>
                    </a:p>
                    <a:p>
                      <a:r>
                        <a:rPr lang="es-MX" sz="1200" dirty="0"/>
                        <a:t>1</a:t>
                      </a:r>
                    </a:p>
                    <a:p>
                      <a:endParaRPr lang="es-MX" sz="1200" dirty="0"/>
                    </a:p>
                    <a:p>
                      <a:endParaRPr lang="es-MX" sz="1200" dirty="0"/>
                    </a:p>
                    <a:p>
                      <a:endParaRPr lang="es-MX" sz="1200" dirty="0"/>
                    </a:p>
                    <a:p>
                      <a:endParaRPr lang="es-MX" sz="1200" dirty="0"/>
                    </a:p>
                    <a:p>
                      <a:r>
                        <a:rPr lang="es-MX" sz="1200" dirty="0"/>
                        <a:t>2</a:t>
                      </a:r>
                    </a:p>
                  </a:txBody>
                  <a:tcPr>
                    <a:solidFill>
                      <a:schemeClr val="accent5">
                        <a:lumMod val="20000"/>
                        <a:lumOff val="80000"/>
                      </a:schemeClr>
                    </a:solidFill>
                  </a:tcPr>
                </a:tc>
                <a:tc>
                  <a:txBody>
                    <a:bodyPr/>
                    <a:lstStyle/>
                    <a:p>
                      <a:pPr algn="just"/>
                      <a:r>
                        <a:rPr lang="es-MX" sz="1200" dirty="0"/>
                        <a:t>100%</a:t>
                      </a:r>
                    </a:p>
                  </a:txBody>
                  <a:tcPr>
                    <a:solidFill>
                      <a:schemeClr val="accent5">
                        <a:lumMod val="20000"/>
                        <a:lumOff val="80000"/>
                      </a:schemeClr>
                    </a:solidFill>
                  </a:tcPr>
                </a:tc>
                <a:tc>
                  <a:txBody>
                    <a:bodyPr/>
                    <a:lstStyle/>
                    <a:p>
                      <a:pPr algn="ctr"/>
                      <a:r>
                        <a:rPr lang="es-MX" sz="1200" dirty="0"/>
                        <a:t>Gestión /Eficacia </a:t>
                      </a:r>
                    </a:p>
                  </a:txBody>
                  <a:tcPr>
                    <a:solidFill>
                      <a:schemeClr val="accent5">
                        <a:lumMod val="20000"/>
                        <a:lumOff val="80000"/>
                      </a:schemeClr>
                    </a:solidFill>
                  </a:tcPr>
                </a:tc>
                <a:tc>
                  <a:txBody>
                    <a:bodyPr/>
                    <a:lstStyle/>
                    <a:p>
                      <a:r>
                        <a:rPr lang="es-MX" sz="1200" dirty="0"/>
                        <a:t>Curso</a:t>
                      </a:r>
                    </a:p>
                    <a:p>
                      <a:endParaRPr lang="es-MX" sz="1200" dirty="0"/>
                    </a:p>
                    <a:p>
                      <a:endParaRPr lang="es-MX" sz="1200" dirty="0"/>
                    </a:p>
                    <a:p>
                      <a:endParaRPr lang="es-MX" sz="1200" dirty="0"/>
                    </a:p>
                    <a:p>
                      <a:endParaRPr lang="es-MX" sz="1200" dirty="0"/>
                    </a:p>
                    <a:p>
                      <a:r>
                        <a:rPr lang="es-MX" sz="1200" dirty="0"/>
                        <a:t>Campaña</a:t>
                      </a:r>
                    </a:p>
                    <a:p>
                      <a:endParaRPr lang="es-MX" sz="1200" dirty="0"/>
                    </a:p>
                    <a:p>
                      <a:endParaRPr lang="es-MX" sz="1200" dirty="0"/>
                    </a:p>
                    <a:p>
                      <a:endParaRPr lang="es-MX" sz="1200" dirty="0"/>
                    </a:p>
                    <a:p>
                      <a:r>
                        <a:rPr lang="es-MX" sz="1200" dirty="0"/>
                        <a:t>Evento</a:t>
                      </a:r>
                    </a:p>
                  </a:txBody>
                  <a:tcPr>
                    <a:solidFill>
                      <a:schemeClr val="accent5">
                        <a:lumMod val="20000"/>
                        <a:lumOff val="80000"/>
                      </a:schemeClr>
                    </a:solidFill>
                  </a:tcPr>
                </a:tc>
                <a:tc>
                  <a:txBody>
                    <a:bodyPr/>
                    <a:lstStyle/>
                    <a:p>
                      <a:pPr algn="just"/>
                      <a:r>
                        <a:rPr lang="es-MX" sz="1200" dirty="0"/>
                        <a:t>1.- Muestra el número de cursos recibidos por las y los servidores públicos en materia de perspectiva de genero.</a:t>
                      </a:r>
                    </a:p>
                    <a:p>
                      <a:pPr algn="just"/>
                      <a:r>
                        <a:rPr lang="es-MX" sz="1200" dirty="0"/>
                        <a:t>2.- Muestra el número de campañas de difusión realizadas para promover la igualdad sustantiva entre las y los servidores públicos. </a:t>
                      </a:r>
                    </a:p>
                    <a:p>
                      <a:pPr algn="just"/>
                      <a:r>
                        <a:rPr lang="es-MX" sz="1200" dirty="0"/>
                        <a:t>3.- Muestra el número de eventos conmemorados para sensibilizar  a las y los servidores públicos sobre la importancia entre mujeres y hombres. </a:t>
                      </a:r>
                    </a:p>
                  </a:txBody>
                  <a:tcPr>
                    <a:solidFill>
                      <a:schemeClr val="accent5">
                        <a:lumMod val="20000"/>
                        <a:lumOff val="80000"/>
                      </a:schemeClr>
                    </a:solidFill>
                  </a:tcPr>
                </a:tc>
                <a:tc>
                  <a:txBody>
                    <a:bodyPr/>
                    <a:lstStyle/>
                    <a:p>
                      <a:r>
                        <a:rPr lang="es-MX" sz="1200" dirty="0"/>
                        <a:t>1.- El personal capacitado aplica los conocimientos y habilidades adquiridos para identificar y eliminar sesgos de género en la toma de decisiones y la prestación de servicios. </a:t>
                      </a:r>
                    </a:p>
                    <a:p>
                      <a:r>
                        <a:rPr lang="es-MX" sz="1200" dirty="0"/>
                        <a:t>2.- El mensaje de igualdad sustantiva se posiciona permanentemente en el que hacer gubernamental de las y los servidores públicos.</a:t>
                      </a:r>
                    </a:p>
                    <a:p>
                      <a:r>
                        <a:rPr lang="es-MX" sz="1200" dirty="0"/>
                        <a:t>3.- El personal de la dependencia tiene voluntad y disponibilidad de participar activamente en los eventos.</a:t>
                      </a:r>
                    </a:p>
                  </a:txBody>
                  <a:tcPr>
                    <a:solidFill>
                      <a:schemeClr val="accent5">
                        <a:lumMod val="20000"/>
                        <a:lumOff val="80000"/>
                      </a:schemeClr>
                    </a:solidFill>
                  </a:tcPr>
                </a:tc>
                <a:extLst>
                  <a:ext uri="{0D108BD9-81ED-4DB2-BD59-A6C34878D82A}">
                    <a16:rowId xmlns:a16="http://schemas.microsoft.com/office/drawing/2014/main" val="513310562"/>
                  </a:ext>
                </a:extLst>
              </a:tr>
            </a:tbl>
          </a:graphicData>
        </a:graphic>
      </p:graphicFrame>
      <p:sp>
        <p:nvSpPr>
          <p:cNvPr id="25" name="Rectángulo 24">
            <a:extLst>
              <a:ext uri="{FF2B5EF4-FFF2-40B4-BE49-F238E27FC236}">
                <a16:creationId xmlns:a16="http://schemas.microsoft.com/office/drawing/2014/main" id="{26722C84-A26E-E11E-7ACE-F79AF37A9D85}"/>
              </a:ext>
            </a:extLst>
          </p:cNvPr>
          <p:cNvSpPr/>
          <p:nvPr/>
        </p:nvSpPr>
        <p:spPr>
          <a:xfrm>
            <a:off x="2659174" y="62804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1161702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59324-3F1C-CD59-4360-5CC1ED4DADAB}"/>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8DB058AF-D55F-4AA4-61D8-B82938A3AD15}"/>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205220" y="128236"/>
            <a:ext cx="942975" cy="12076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C8FCDD05-A3EC-0BF9-4112-6E2A7931A8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5498" y="104873"/>
            <a:ext cx="1316312" cy="1325563"/>
          </a:xfrm>
          <a:prstGeom prst="rect">
            <a:avLst/>
          </a:prstGeom>
          <a:noFill/>
        </p:spPr>
      </p:pic>
      <p:pic>
        <p:nvPicPr>
          <p:cNvPr id="17" name="Imagen 16">
            <a:extLst>
              <a:ext uri="{FF2B5EF4-FFF2-40B4-BE49-F238E27FC236}">
                <a16:creationId xmlns:a16="http://schemas.microsoft.com/office/drawing/2014/main" id="{6737AC1B-BA4F-00F9-2FD1-ACB7779FD42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20520" y="104873"/>
            <a:ext cx="1238250" cy="1325563"/>
          </a:xfrm>
          <a:prstGeom prst="rect">
            <a:avLst/>
          </a:prstGeom>
          <a:noFill/>
        </p:spPr>
      </p:pic>
      <p:graphicFrame>
        <p:nvGraphicFramePr>
          <p:cNvPr id="18" name="Tabla 17">
            <a:extLst>
              <a:ext uri="{FF2B5EF4-FFF2-40B4-BE49-F238E27FC236}">
                <a16:creationId xmlns:a16="http://schemas.microsoft.com/office/drawing/2014/main" id="{9506D80F-5C8B-C39A-DE97-2AB64D310412}"/>
              </a:ext>
            </a:extLst>
          </p:cNvPr>
          <p:cNvGraphicFramePr>
            <a:graphicFrameLocks noGrp="1"/>
          </p:cNvGraphicFramePr>
          <p:nvPr>
            <p:extLst>
              <p:ext uri="{D42A27DB-BD31-4B8C-83A1-F6EECF244321}">
                <p14:modId xmlns:p14="http://schemas.microsoft.com/office/powerpoint/2010/main" val="3446907322"/>
              </p:ext>
            </p:extLst>
          </p:nvPr>
        </p:nvGraphicFramePr>
        <p:xfrm>
          <a:off x="133720" y="1430436"/>
          <a:ext cx="11924559" cy="4693920"/>
        </p:xfrm>
        <a:graphic>
          <a:graphicData uri="http://schemas.openxmlformats.org/drawingml/2006/table">
            <a:tbl>
              <a:tblPr firstRow="1" bandRow="1">
                <a:tableStyleId>{5C22544A-7EE6-4342-B048-85BDC9FD1C3A}</a:tableStyleId>
              </a:tblPr>
              <a:tblGrid>
                <a:gridCol w="2047728">
                  <a:extLst>
                    <a:ext uri="{9D8B030D-6E8A-4147-A177-3AD203B41FA5}">
                      <a16:colId xmlns:a16="http://schemas.microsoft.com/office/drawing/2014/main" val="3175316038"/>
                    </a:ext>
                  </a:extLst>
                </a:gridCol>
                <a:gridCol w="1473200">
                  <a:extLst>
                    <a:ext uri="{9D8B030D-6E8A-4147-A177-3AD203B41FA5}">
                      <a16:colId xmlns:a16="http://schemas.microsoft.com/office/drawing/2014/main" val="1102503132"/>
                    </a:ext>
                  </a:extLst>
                </a:gridCol>
                <a:gridCol w="1308100">
                  <a:extLst>
                    <a:ext uri="{9D8B030D-6E8A-4147-A177-3AD203B41FA5}">
                      <a16:colId xmlns:a16="http://schemas.microsoft.com/office/drawing/2014/main" val="1111748304"/>
                    </a:ext>
                  </a:extLst>
                </a:gridCol>
                <a:gridCol w="838200">
                  <a:extLst>
                    <a:ext uri="{9D8B030D-6E8A-4147-A177-3AD203B41FA5}">
                      <a16:colId xmlns:a16="http://schemas.microsoft.com/office/drawing/2014/main" val="2479623075"/>
                    </a:ext>
                  </a:extLst>
                </a:gridCol>
                <a:gridCol w="825500">
                  <a:extLst>
                    <a:ext uri="{9D8B030D-6E8A-4147-A177-3AD203B41FA5}">
                      <a16:colId xmlns:a16="http://schemas.microsoft.com/office/drawing/2014/main" val="1553927897"/>
                    </a:ext>
                  </a:extLst>
                </a:gridCol>
                <a:gridCol w="889000">
                  <a:extLst>
                    <a:ext uri="{9D8B030D-6E8A-4147-A177-3AD203B41FA5}">
                      <a16:colId xmlns:a16="http://schemas.microsoft.com/office/drawing/2014/main" val="654876182"/>
                    </a:ext>
                  </a:extLst>
                </a:gridCol>
                <a:gridCol w="876300">
                  <a:extLst>
                    <a:ext uri="{9D8B030D-6E8A-4147-A177-3AD203B41FA5}">
                      <a16:colId xmlns:a16="http://schemas.microsoft.com/office/drawing/2014/main" val="3712952138"/>
                    </a:ext>
                  </a:extLst>
                </a:gridCol>
                <a:gridCol w="1866900">
                  <a:extLst>
                    <a:ext uri="{9D8B030D-6E8A-4147-A177-3AD203B41FA5}">
                      <a16:colId xmlns:a16="http://schemas.microsoft.com/office/drawing/2014/main" val="899915853"/>
                    </a:ext>
                  </a:extLst>
                </a:gridCol>
                <a:gridCol w="1799631">
                  <a:extLst>
                    <a:ext uri="{9D8B030D-6E8A-4147-A177-3AD203B41FA5}">
                      <a16:colId xmlns:a16="http://schemas.microsoft.com/office/drawing/2014/main" val="3300935461"/>
                    </a:ext>
                  </a:extLst>
                </a:gridCol>
              </a:tblGrid>
              <a:tr h="291833">
                <a:tc gridSpan="9">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dirty="0">
                          <a:ln>
                            <a:noFill/>
                          </a:ln>
                          <a:solidFill>
                            <a:prstClr val="black"/>
                          </a:solidFill>
                          <a:effectLst/>
                          <a:uLnTx/>
                          <a:uFillTx/>
                          <a:latin typeface="+mn-lt"/>
                          <a:ea typeface="+mn-ea"/>
                          <a:cs typeface="+mn-cs"/>
                        </a:rPr>
                        <a:t>MATRIZ DE </a:t>
                      </a:r>
                      <a:r>
                        <a:rPr kumimoji="0" lang="es-MX" sz="1400" b="0" i="0" u="none" strike="noStrike" kern="1200" cap="none" spc="0" normalizeH="0" baseline="0" noProof="0" dirty="0">
                          <a:ln>
                            <a:noFill/>
                          </a:ln>
                          <a:solidFill>
                            <a:schemeClr val="tx1"/>
                          </a:solidFill>
                          <a:effectLst/>
                          <a:uLnTx/>
                          <a:uFillTx/>
                          <a:latin typeface="+mn-lt"/>
                          <a:ea typeface="+mn-ea"/>
                          <a:cs typeface="+mn-cs"/>
                        </a:rPr>
                        <a:t>INDICADORES PARA </a:t>
                      </a:r>
                      <a:r>
                        <a:rPr kumimoji="0" lang="es-MX" sz="1400" b="0" i="0" u="none" strike="noStrike" kern="1200" cap="none" spc="0" normalizeH="0" baseline="0" noProof="0" dirty="0">
                          <a:ln>
                            <a:noFill/>
                          </a:ln>
                          <a:solidFill>
                            <a:prstClr val="black"/>
                          </a:solidFill>
                          <a:effectLst/>
                          <a:uLnTx/>
                          <a:uFillTx/>
                          <a:latin typeface="+mn-lt"/>
                          <a:ea typeface="+mn-ea"/>
                          <a:cs typeface="+mn-cs"/>
                        </a:rPr>
                        <a:t>RESULTADOS</a:t>
                      </a:r>
                    </a:p>
                  </a:txBody>
                  <a:tcPr>
                    <a:solidFill>
                      <a:schemeClr val="accent5">
                        <a:lumMod val="20000"/>
                        <a:lumOff val="80000"/>
                      </a:schemeClr>
                    </a:solidFill>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endParaRPr lang="es-MX" dirty="0"/>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dirty="0">
                        <a:ln>
                          <a:noFill/>
                        </a:ln>
                        <a:solidFill>
                          <a:prstClr val="black"/>
                        </a:solidFill>
                        <a:effectLst/>
                        <a:uLnTx/>
                        <a:uFillTx/>
                        <a:latin typeface="+mn-lt"/>
                        <a:ea typeface="+mn-ea"/>
                        <a:cs typeface="+mn-cs"/>
                      </a:endParaRPr>
                    </a:p>
                  </a:txBody>
                  <a:tcPr>
                    <a:solidFill>
                      <a:schemeClr val="accent5">
                        <a:lumMod val="20000"/>
                        <a:lumOff val="80000"/>
                      </a:schemeClr>
                    </a:solidFill>
                  </a:tcPr>
                </a:tc>
                <a:extLst>
                  <a:ext uri="{0D108BD9-81ED-4DB2-BD59-A6C34878D82A}">
                    <a16:rowId xmlns:a16="http://schemas.microsoft.com/office/drawing/2014/main" val="1518935947"/>
                  </a:ext>
                </a:extLst>
              </a:tr>
              <a:tr h="612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Resumen Narrativo.</a:t>
                      </a:r>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1200" i="0" u="none" strike="noStrike" kern="1200" cap="none" spc="0" normalizeH="0" baseline="0" noProof="0" dirty="0">
                          <a:ln>
                            <a:noFill/>
                          </a:ln>
                          <a:solidFill>
                            <a:prstClr val="black"/>
                          </a:solidFill>
                          <a:effectLst/>
                          <a:uLnTx/>
                          <a:uFillTx/>
                          <a:latin typeface="+mn-lt"/>
                          <a:ea typeface="+mn-ea"/>
                          <a:cs typeface="+mn-cs"/>
                        </a:rPr>
                        <a:t>Nombre del indicador </a:t>
                      </a:r>
                    </a:p>
                    <a:p>
                      <a:endParaRPr lang="es-MX" sz="1200" dirty="0"/>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MX" sz="1200" dirty="0">
                          <a:solidFill>
                            <a:schemeClr val="tx1"/>
                          </a:solidFill>
                        </a:rPr>
                        <a:t>Descripción Cualitativa Núm./Den</a:t>
                      </a:r>
                      <a:endParaRPr lang="es-ES" sz="1200" dirty="0">
                        <a:solidFill>
                          <a:schemeClr val="tx1"/>
                        </a:solidFill>
                      </a:endParaRPr>
                    </a:p>
                  </a:txBody>
                  <a:tcPr>
                    <a:solidFill>
                      <a:schemeClr val="accent5">
                        <a:lumMod val="20000"/>
                        <a:lumOff val="80000"/>
                      </a:schemeClr>
                    </a:solidFill>
                  </a:tcPr>
                </a:tc>
                <a:tc>
                  <a:txBody>
                    <a:bodyPr/>
                    <a:lstStyle/>
                    <a:p>
                      <a:r>
                        <a:rPr lang="es-MX" sz="1200" dirty="0"/>
                        <a:t>Cantidad núm./ den</a:t>
                      </a:r>
                    </a:p>
                  </a:txBody>
                  <a:tcPr>
                    <a:solidFill>
                      <a:schemeClr val="accent5">
                        <a:lumMod val="20000"/>
                        <a:lumOff val="80000"/>
                      </a:schemeClr>
                    </a:solidFill>
                  </a:tcPr>
                </a:tc>
                <a:tc>
                  <a:txBody>
                    <a:bodyPr/>
                    <a:lstStyle/>
                    <a:p>
                      <a:r>
                        <a:rPr lang="es-MX" sz="1200" dirty="0"/>
                        <a:t>Metas indicador </a:t>
                      </a:r>
                    </a:p>
                  </a:txBody>
                  <a:tcPr>
                    <a:solidFill>
                      <a:schemeClr val="accent5">
                        <a:lumMod val="20000"/>
                        <a:lumOff val="80000"/>
                      </a:schemeClr>
                    </a:solidFill>
                  </a:tcPr>
                </a:tc>
                <a:tc>
                  <a:txBody>
                    <a:bodyPr/>
                    <a:lstStyle/>
                    <a:p>
                      <a:r>
                        <a:rPr lang="es-MX" sz="1200" dirty="0"/>
                        <a:t>Tipo y dimensión </a:t>
                      </a:r>
                    </a:p>
                  </a:txBody>
                  <a:tcPr>
                    <a:solidFill>
                      <a:schemeClr val="accent5">
                        <a:lumMod val="20000"/>
                        <a:lumOff val="80000"/>
                      </a:schemeClr>
                    </a:solidFill>
                  </a:tcPr>
                </a:tc>
                <a:tc>
                  <a:txBody>
                    <a:bodyPr/>
                    <a:lstStyle/>
                    <a:p>
                      <a:r>
                        <a:rPr lang="es-MX" sz="1200" dirty="0"/>
                        <a:t>Unidad de medida</a:t>
                      </a:r>
                    </a:p>
                  </a:txBody>
                  <a:tcPr>
                    <a:solidFill>
                      <a:schemeClr val="accent5">
                        <a:lumMod val="20000"/>
                        <a:lumOff val="80000"/>
                      </a:schemeClr>
                    </a:solidFill>
                  </a:tcPr>
                </a:tc>
                <a:tc>
                  <a:txBody>
                    <a:bodyPr/>
                    <a:lstStyle/>
                    <a:p>
                      <a:r>
                        <a:rPr lang="es-MX" sz="1200" dirty="0"/>
                        <a:t>Medios de verificación </a:t>
                      </a:r>
                    </a:p>
                  </a:txBody>
                  <a:tcPr>
                    <a:solidFill>
                      <a:schemeClr val="accent5">
                        <a:lumMod val="20000"/>
                        <a:lumOff val="80000"/>
                      </a:schemeClr>
                    </a:solidFill>
                  </a:tcPr>
                </a:tc>
                <a:tc>
                  <a:txBody>
                    <a:bodyPr/>
                    <a:lstStyle/>
                    <a:p>
                      <a:r>
                        <a:rPr lang="es-MX" sz="1200" dirty="0"/>
                        <a:t>Supuestos </a:t>
                      </a:r>
                    </a:p>
                  </a:txBody>
                  <a:tcPr>
                    <a:solidFill>
                      <a:schemeClr val="accent5">
                        <a:lumMod val="20000"/>
                        <a:lumOff val="80000"/>
                      </a:schemeClr>
                    </a:solidFill>
                  </a:tcPr>
                </a:tc>
                <a:extLst>
                  <a:ext uri="{0D108BD9-81ED-4DB2-BD59-A6C34878D82A}">
                    <a16:rowId xmlns:a16="http://schemas.microsoft.com/office/drawing/2014/main" val="2059467940"/>
                  </a:ext>
                </a:extLst>
              </a:tr>
              <a:tr h="3414441">
                <a:tc>
                  <a:txBody>
                    <a:bodyPr/>
                    <a:lstStyle/>
                    <a:p>
                      <a:pPr algn="ctr"/>
                      <a:r>
                        <a:rPr lang="es-MX" sz="1200" b="1" dirty="0">
                          <a:solidFill>
                            <a:schemeClr val="tx1"/>
                          </a:solidFill>
                        </a:rPr>
                        <a:t>ACTIVIDAD</a:t>
                      </a:r>
                    </a:p>
                    <a:p>
                      <a:pPr algn="just"/>
                      <a:r>
                        <a:rPr lang="es-MX" sz="1200" dirty="0">
                          <a:solidFill>
                            <a:schemeClr val="tx1"/>
                          </a:solidFill>
                        </a:rPr>
                        <a:t>1.1.-Elaboración de convocatoria para invitar al personal de la dependencia a participar en los cursos de capacitación en materia de perspectiva de género.</a:t>
                      </a:r>
                    </a:p>
                    <a:p>
                      <a:pPr algn="just"/>
                      <a:r>
                        <a:rPr lang="es-MX" sz="1200" dirty="0">
                          <a:solidFill>
                            <a:schemeClr val="tx1"/>
                          </a:solidFill>
                        </a:rPr>
                        <a:t>2.1.-Contratación de empresas especializadas en el diseño e implementación de estrategias y herramientas de difusión.</a:t>
                      </a:r>
                    </a:p>
                    <a:p>
                      <a:pPr algn="just"/>
                      <a:r>
                        <a:rPr lang="es-MX" sz="1200" dirty="0">
                          <a:solidFill>
                            <a:schemeClr val="tx1"/>
                          </a:solidFill>
                        </a:rPr>
                        <a:t>3.1.-Elaboración de convocatoria para invitar al personal de la dependencia a participar en los eventos conmemorativos y de promoción.</a:t>
                      </a:r>
                      <a:endParaRPr lang="es-ES" sz="1200" dirty="0">
                        <a:solidFill>
                          <a:schemeClr val="tx1"/>
                        </a:solidFill>
                      </a:endParaRPr>
                    </a:p>
                  </a:txBody>
                  <a:tcPr>
                    <a:solidFill>
                      <a:schemeClr val="accent5">
                        <a:lumMod val="20000"/>
                        <a:lumOff val="80000"/>
                      </a:schemeClr>
                    </a:solidFill>
                  </a:tcPr>
                </a:tc>
                <a:tc>
                  <a:txBody>
                    <a:bodyPr/>
                    <a:lstStyle/>
                    <a:p>
                      <a:pPr algn="just"/>
                      <a:r>
                        <a:rPr lang="es-MX" sz="1200" dirty="0">
                          <a:solidFill>
                            <a:schemeClr val="tx1"/>
                          </a:solidFill>
                        </a:rPr>
                        <a:t>4.- Convocatoria para cursos.</a:t>
                      </a:r>
                    </a:p>
                    <a:p>
                      <a:pPr algn="just"/>
                      <a:r>
                        <a:rPr lang="es-MX" sz="1200" dirty="0">
                          <a:solidFill>
                            <a:schemeClr val="tx1"/>
                          </a:solidFill>
                        </a:rPr>
                        <a:t>5.- Contrato de prestación de servicios.</a:t>
                      </a:r>
                    </a:p>
                    <a:p>
                      <a:pPr algn="just"/>
                      <a:r>
                        <a:rPr lang="es-MX" sz="1200" dirty="0">
                          <a:solidFill>
                            <a:schemeClr val="tx1"/>
                          </a:solidFill>
                        </a:rPr>
                        <a:t>6.- Convocatoria para eventos.</a:t>
                      </a:r>
                      <a:endParaRPr lang="es-ES" sz="1200" dirty="0">
                        <a:solidFill>
                          <a:schemeClr val="tx1"/>
                        </a:solidFill>
                      </a:endParaRPr>
                    </a:p>
                    <a:p>
                      <a:endParaRPr lang="es-MX" sz="1200" dirty="0"/>
                    </a:p>
                  </a:txBody>
                  <a:tcPr>
                    <a:solidFill>
                      <a:schemeClr val="accent5">
                        <a:lumMod val="20000"/>
                        <a:lumOff val="80000"/>
                      </a:schemeClr>
                    </a:solidFill>
                  </a:tcPr>
                </a:tc>
                <a:tc>
                  <a:txBody>
                    <a:bodyPr/>
                    <a:lstStyle/>
                    <a:p>
                      <a:r>
                        <a:rPr lang="es-MX" sz="1200" dirty="0"/>
                        <a:t>Número de convocatorias elaboradas /Total de convocatorias requeridas.</a:t>
                      </a:r>
                    </a:p>
                    <a:p>
                      <a:r>
                        <a:rPr lang="es-MX" sz="1200" dirty="0"/>
                        <a:t>Número de contratos suscritos/Total de contratos requeridas.</a:t>
                      </a:r>
                    </a:p>
                    <a:p>
                      <a:r>
                        <a:rPr lang="es-MX" sz="1200" dirty="0"/>
                        <a:t>Número de convocatorias elaboradas /Total de convocatorias requeridas.</a:t>
                      </a:r>
                    </a:p>
                  </a:txBody>
                  <a:tcPr>
                    <a:solidFill>
                      <a:schemeClr val="accent5">
                        <a:lumMod val="20000"/>
                        <a:lumOff val="80000"/>
                      </a:schemeClr>
                    </a:solidFill>
                  </a:tcPr>
                </a:tc>
                <a:tc>
                  <a:txBody>
                    <a:bodyPr/>
                    <a:lstStyle/>
                    <a:p>
                      <a:r>
                        <a:rPr lang="es-MX" sz="1200" dirty="0"/>
                        <a:t>1</a:t>
                      </a:r>
                    </a:p>
                    <a:p>
                      <a:endParaRPr lang="es-MX" sz="1200" dirty="0"/>
                    </a:p>
                    <a:p>
                      <a:endParaRPr lang="es-MX" sz="1200" dirty="0"/>
                    </a:p>
                    <a:p>
                      <a:endParaRPr lang="es-MX" sz="1200" dirty="0"/>
                    </a:p>
                    <a:p>
                      <a:endParaRPr lang="es-MX" sz="1200" dirty="0"/>
                    </a:p>
                    <a:p>
                      <a:endParaRPr lang="es-MX" sz="1200" dirty="0"/>
                    </a:p>
                    <a:p>
                      <a:r>
                        <a:rPr lang="es-MX" sz="1200" dirty="0"/>
                        <a:t>1</a:t>
                      </a:r>
                    </a:p>
                    <a:p>
                      <a:endParaRPr lang="es-MX" sz="1200" dirty="0"/>
                    </a:p>
                    <a:p>
                      <a:endParaRPr lang="es-MX" sz="1200" dirty="0"/>
                    </a:p>
                    <a:p>
                      <a:endParaRPr lang="es-MX" sz="1200" dirty="0"/>
                    </a:p>
                    <a:p>
                      <a:endParaRPr lang="es-MX" sz="1200" dirty="0"/>
                    </a:p>
                    <a:p>
                      <a:endParaRPr lang="es-MX" sz="1200" dirty="0"/>
                    </a:p>
                    <a:p>
                      <a:r>
                        <a:rPr lang="es-MX" sz="1200" dirty="0"/>
                        <a:t>2</a:t>
                      </a:r>
                    </a:p>
                    <a:p>
                      <a:endParaRPr lang="es-MX" dirty="0"/>
                    </a:p>
                  </a:txBody>
                  <a:tcPr>
                    <a:solidFill>
                      <a:schemeClr val="accent5">
                        <a:lumMod val="20000"/>
                        <a:lumOff val="80000"/>
                      </a:schemeClr>
                    </a:solidFill>
                  </a:tcPr>
                </a:tc>
                <a:tc>
                  <a:txBody>
                    <a:bodyPr/>
                    <a:lstStyle/>
                    <a:p>
                      <a:pPr algn="just"/>
                      <a:r>
                        <a:rPr lang="es-MX" sz="1200" dirty="0"/>
                        <a:t>100%</a:t>
                      </a:r>
                    </a:p>
                  </a:txBody>
                  <a:tcPr>
                    <a:solidFill>
                      <a:schemeClr val="accent5">
                        <a:lumMod val="20000"/>
                        <a:lumOff val="80000"/>
                      </a:schemeClr>
                    </a:solidFill>
                  </a:tcPr>
                </a:tc>
                <a:tc>
                  <a:txBody>
                    <a:bodyPr/>
                    <a:lstStyle/>
                    <a:p>
                      <a:r>
                        <a:rPr lang="es-MX" sz="1200" dirty="0"/>
                        <a:t>Gestión /Eficacia </a:t>
                      </a:r>
                    </a:p>
                  </a:txBody>
                  <a:tcPr>
                    <a:solidFill>
                      <a:schemeClr val="accent5">
                        <a:lumMod val="20000"/>
                        <a:lumOff val="80000"/>
                      </a:schemeClr>
                    </a:solidFill>
                  </a:tcPr>
                </a:tc>
                <a:tc>
                  <a:txBody>
                    <a:bodyPr/>
                    <a:lstStyle/>
                    <a:p>
                      <a:r>
                        <a:rPr lang="es-MX" sz="1200" dirty="0"/>
                        <a:t>Convoca-</a:t>
                      </a:r>
                    </a:p>
                    <a:p>
                      <a:r>
                        <a:rPr lang="es-MX" sz="1200" dirty="0"/>
                        <a:t>toria </a:t>
                      </a:r>
                    </a:p>
                    <a:p>
                      <a:endParaRPr lang="es-MX" sz="1200" dirty="0"/>
                    </a:p>
                    <a:p>
                      <a:endParaRPr lang="es-MX" sz="1200" dirty="0"/>
                    </a:p>
                    <a:p>
                      <a:r>
                        <a:rPr lang="es-MX" sz="1200" dirty="0"/>
                        <a:t>Contrato </a:t>
                      </a:r>
                    </a:p>
                    <a:p>
                      <a:endParaRPr lang="es-MX" sz="1200" dirty="0"/>
                    </a:p>
                    <a:p>
                      <a:endParaRPr lang="es-MX" sz="1200" dirty="0"/>
                    </a:p>
                    <a:p>
                      <a:r>
                        <a:rPr lang="es-MX" sz="1200" dirty="0"/>
                        <a:t>Convoca-</a:t>
                      </a:r>
                    </a:p>
                    <a:p>
                      <a:r>
                        <a:rPr lang="es-MX" sz="1200" dirty="0"/>
                        <a:t>toria </a:t>
                      </a:r>
                    </a:p>
                  </a:txBody>
                  <a:tcPr>
                    <a:solidFill>
                      <a:schemeClr val="accent5">
                        <a:lumMod val="20000"/>
                        <a:lumOff val="80000"/>
                      </a:schemeClr>
                    </a:solidFill>
                  </a:tcPr>
                </a:tc>
                <a:tc>
                  <a:txBody>
                    <a:bodyPr/>
                    <a:lstStyle/>
                    <a:p>
                      <a:r>
                        <a:rPr lang="es-MX" sz="1200" dirty="0"/>
                        <a:t>Muestra el número de convocatorias para invitar al personal de la dependencia a participar en los cursos de capacitación. </a:t>
                      </a:r>
                    </a:p>
                    <a:p>
                      <a:r>
                        <a:rPr lang="es-MX" sz="1200" dirty="0"/>
                        <a:t>Mide el números de contratos celebrados con empresas para el diseño e implementación de estrategias y herramientas de difusión. </a:t>
                      </a:r>
                    </a:p>
                    <a:p>
                      <a:pPr marL="0" marR="0" lvl="0" indent="0" algn="l" defTabSz="914400" rtl="0" eaLnBrk="1" fontAlgn="auto" latinLnBrk="0" hangingPunct="1">
                        <a:lnSpc>
                          <a:spcPct val="100000"/>
                        </a:lnSpc>
                        <a:spcBef>
                          <a:spcPts val="0"/>
                        </a:spcBef>
                        <a:spcAft>
                          <a:spcPts val="0"/>
                        </a:spcAft>
                        <a:buClrTx/>
                        <a:buSzTx/>
                        <a:buFontTx/>
                        <a:buNone/>
                        <a:tabLst/>
                        <a:defRPr/>
                      </a:pPr>
                      <a:r>
                        <a:rPr lang="es-MX" sz="1200" dirty="0"/>
                        <a:t>Muestra el número de convocatorias para invitar al personal de la dependencia a participar en los eventos conmemorativos. </a:t>
                      </a:r>
                    </a:p>
                    <a:p>
                      <a:endParaRPr lang="es-MX" sz="1200" dirty="0"/>
                    </a:p>
                  </a:txBody>
                  <a:tcPr>
                    <a:solidFill>
                      <a:schemeClr val="accent5">
                        <a:lumMod val="20000"/>
                        <a:lumOff val="80000"/>
                      </a:schemeClr>
                    </a:solidFill>
                  </a:tcPr>
                </a:tc>
                <a:tc>
                  <a:txBody>
                    <a:bodyPr/>
                    <a:lstStyle/>
                    <a:p>
                      <a:pPr algn="just"/>
                      <a:r>
                        <a:rPr lang="es-MX" sz="1200" dirty="0"/>
                        <a:t>Las y los servidores públicos muestran interés en la convocatoria para participar en los cursos de capacitación.</a:t>
                      </a:r>
                    </a:p>
                    <a:p>
                      <a:pPr algn="just"/>
                      <a:r>
                        <a:rPr lang="es-MX" sz="1200" dirty="0"/>
                        <a:t>No surgen conflictos legales o financieros que impidan a las partes interesadas cumplir con los términos del contrato.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200" dirty="0"/>
                        <a:t>Las y los servidores públicos muestran interés en la convocatoria para participar en los eventos. </a:t>
                      </a:r>
                    </a:p>
                    <a:p>
                      <a:endParaRPr lang="es-MX" sz="1200" dirty="0"/>
                    </a:p>
                  </a:txBody>
                  <a:tcPr>
                    <a:solidFill>
                      <a:schemeClr val="accent5">
                        <a:lumMod val="20000"/>
                        <a:lumOff val="80000"/>
                      </a:schemeClr>
                    </a:solidFill>
                  </a:tcPr>
                </a:tc>
                <a:extLst>
                  <a:ext uri="{0D108BD9-81ED-4DB2-BD59-A6C34878D82A}">
                    <a16:rowId xmlns:a16="http://schemas.microsoft.com/office/drawing/2014/main" val="1990035384"/>
                  </a:ext>
                </a:extLst>
              </a:tr>
            </a:tbl>
          </a:graphicData>
        </a:graphic>
      </p:graphicFrame>
      <p:sp>
        <p:nvSpPr>
          <p:cNvPr id="25" name="Rectángulo 24">
            <a:extLst>
              <a:ext uri="{FF2B5EF4-FFF2-40B4-BE49-F238E27FC236}">
                <a16:creationId xmlns:a16="http://schemas.microsoft.com/office/drawing/2014/main" id="{30BC0985-C811-D39F-42F7-3B5053424C24}"/>
              </a:ext>
            </a:extLst>
          </p:cNvPr>
          <p:cNvSpPr/>
          <p:nvPr/>
        </p:nvSpPr>
        <p:spPr>
          <a:xfrm>
            <a:off x="2659174" y="62804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Tree>
    <p:extLst>
      <p:ext uri="{BB962C8B-B14F-4D97-AF65-F5344CB8AC3E}">
        <p14:creationId xmlns:p14="http://schemas.microsoft.com/office/powerpoint/2010/main" val="485750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D07FE-B80F-931A-7B5B-127BF88B54B4}"/>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E54524AA-C7BF-0AA4-B47E-491989A4D088}"/>
              </a:ext>
            </a:extLst>
          </p:cNvPr>
          <p:cNvPicPr>
            <a:picLocks noChangeAspect="1"/>
          </p:cNvPicPr>
          <p:nvPr/>
        </p:nvPicPr>
        <p:blipFill rotWithShape="1">
          <a:blip r:embed="rId2">
            <a:extLst>
              <a:ext uri="{28A0092B-C50C-407E-A947-70E740481C1C}">
                <a14:useLocalDpi xmlns:a14="http://schemas.microsoft.com/office/drawing/2010/main" val="0"/>
              </a:ext>
            </a:extLst>
          </a:blip>
          <a:srcRect l="4152" t="1902" r="80324" b="79568"/>
          <a:stretch/>
        </p:blipFill>
        <p:spPr bwMode="auto">
          <a:xfrm>
            <a:off x="1205220" y="128236"/>
            <a:ext cx="942975" cy="1207698"/>
          </a:xfrm>
          <a:prstGeom prst="rect">
            <a:avLst/>
          </a:prstGeom>
          <a:noFill/>
          <a:ln>
            <a:noFill/>
          </a:ln>
          <a:extLst>
            <a:ext uri="{53640926-AAD7-44D8-BBD7-CCE9431645EC}">
              <a14:shadowObscured xmlns:a14="http://schemas.microsoft.com/office/drawing/2010/main"/>
            </a:ext>
          </a:extLst>
        </p:spPr>
      </p:pic>
      <p:pic>
        <p:nvPicPr>
          <p:cNvPr id="16" name="Imagen 15">
            <a:extLst>
              <a:ext uri="{FF2B5EF4-FFF2-40B4-BE49-F238E27FC236}">
                <a16:creationId xmlns:a16="http://schemas.microsoft.com/office/drawing/2014/main" id="{5906A190-4324-39E4-18EF-B84A0DD0A22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95498" y="104873"/>
            <a:ext cx="1316312" cy="1325563"/>
          </a:xfrm>
          <a:prstGeom prst="rect">
            <a:avLst/>
          </a:prstGeom>
          <a:noFill/>
        </p:spPr>
      </p:pic>
      <p:pic>
        <p:nvPicPr>
          <p:cNvPr id="17" name="Imagen 16">
            <a:extLst>
              <a:ext uri="{FF2B5EF4-FFF2-40B4-BE49-F238E27FC236}">
                <a16:creationId xmlns:a16="http://schemas.microsoft.com/office/drawing/2014/main" id="{07F252C2-290D-D452-509B-F2253E875B3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20520" y="104873"/>
            <a:ext cx="1238250" cy="1325563"/>
          </a:xfrm>
          <a:prstGeom prst="rect">
            <a:avLst/>
          </a:prstGeom>
          <a:noFill/>
        </p:spPr>
      </p:pic>
      <p:sp>
        <p:nvSpPr>
          <p:cNvPr id="25" name="Rectángulo 24">
            <a:extLst>
              <a:ext uri="{FF2B5EF4-FFF2-40B4-BE49-F238E27FC236}">
                <a16:creationId xmlns:a16="http://schemas.microsoft.com/office/drawing/2014/main" id="{A69896D2-7693-1F3E-C539-90488FC9DB40}"/>
              </a:ext>
            </a:extLst>
          </p:cNvPr>
          <p:cNvSpPr/>
          <p:nvPr/>
        </p:nvSpPr>
        <p:spPr>
          <a:xfrm>
            <a:off x="2659174" y="628048"/>
            <a:ext cx="5557340" cy="707886"/>
          </a:xfrm>
          <a:prstGeom prst="rect">
            <a:avLst/>
          </a:prstGeom>
          <a:noFill/>
        </p:spPr>
        <p:txBody>
          <a:bodyPr wrap="square" lIns="91440" tIns="45720" rIns="91440" bIns="45720">
            <a:spAutoFit/>
          </a:bodyPr>
          <a:lstStyle/>
          <a:p>
            <a:pPr algn="ctr"/>
            <a:r>
              <a:rPr lang="es-ES" sz="2000" b="1" spc="50" dirty="0">
                <a:ln w="0">
                  <a:solidFill>
                    <a:schemeClr val="accent5">
                      <a:lumMod val="75000"/>
                    </a:schemeClr>
                  </a:solidFill>
                </a:ln>
                <a:solidFill>
                  <a:schemeClr val="bg2"/>
                </a:solidFill>
                <a:effectLst>
                  <a:innerShdw blurRad="63500" dist="50800" dir="13500000">
                    <a:srgbClr val="000000">
                      <a:alpha val="50000"/>
                    </a:srgbClr>
                  </a:innerShdw>
                </a:effectLst>
              </a:rPr>
              <a:t>PLAN DE TRABAJO DE LA UNIDAD </a:t>
            </a:r>
          </a:p>
          <a:p>
            <a:pPr algn="ctr"/>
            <a:r>
              <a:rPr lang="es-ES" sz="2000" b="1" cap="none" spc="50" dirty="0">
                <a:ln w="0">
                  <a:solidFill>
                    <a:schemeClr val="accent5">
                      <a:lumMod val="75000"/>
                    </a:schemeClr>
                  </a:solidFill>
                </a:ln>
                <a:solidFill>
                  <a:schemeClr val="bg2"/>
                </a:solidFill>
                <a:effectLst>
                  <a:innerShdw blurRad="63500" dist="50800" dir="13500000">
                    <a:srgbClr val="000000">
                      <a:alpha val="50000"/>
                    </a:srgbClr>
                  </a:innerShdw>
                </a:effectLst>
              </a:rPr>
              <a:t>DE IGUALDAD DE GENERO DE LA SEyT 2026</a:t>
            </a:r>
          </a:p>
        </p:txBody>
      </p:sp>
      <p:sp>
        <p:nvSpPr>
          <p:cNvPr id="2" name="Rectángulo 1">
            <a:extLst>
              <a:ext uri="{FF2B5EF4-FFF2-40B4-BE49-F238E27FC236}">
                <a16:creationId xmlns:a16="http://schemas.microsoft.com/office/drawing/2014/main" id="{1B2A5B6D-32CF-EB06-A73C-8881A23C1E86}"/>
              </a:ext>
            </a:extLst>
          </p:cNvPr>
          <p:cNvSpPr/>
          <p:nvPr/>
        </p:nvSpPr>
        <p:spPr>
          <a:xfrm>
            <a:off x="633850" y="2333762"/>
            <a:ext cx="10924299" cy="2721939"/>
          </a:xfrm>
          <a:prstGeom prst="rect">
            <a:avLst/>
          </a:prstGeom>
          <a:solidFill>
            <a:schemeClr val="accent5">
              <a:lumMod val="20000"/>
              <a:lumOff val="8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b="1" dirty="0">
                <a:solidFill>
                  <a:schemeClr val="tx1"/>
                </a:solidFill>
              </a:rPr>
              <a:t>¿Qué vamos a lograr? </a:t>
            </a:r>
          </a:p>
          <a:p>
            <a:r>
              <a:rPr lang="es-MX" b="1" dirty="0">
                <a:solidFill>
                  <a:schemeClr val="tx1"/>
                </a:solidFill>
              </a:rPr>
              <a:t>1.-</a:t>
            </a:r>
            <a:r>
              <a:rPr lang="es-MX" dirty="0">
                <a:solidFill>
                  <a:schemeClr val="tx1"/>
                </a:solidFill>
              </a:rPr>
              <a:t> Que las mujeres y hombres sean considerados en puestos de niveles jerárquicos de </a:t>
            </a:r>
          </a:p>
          <a:p>
            <a:r>
              <a:rPr lang="es-MX" dirty="0">
                <a:solidFill>
                  <a:schemeClr val="tx1"/>
                </a:solidFill>
              </a:rPr>
              <a:t> acuerdo a sus conocimientos y actitudes en las áreas correspondientes de la institución. </a:t>
            </a:r>
          </a:p>
          <a:p>
            <a:r>
              <a:rPr lang="es-MX" b="1" dirty="0">
                <a:solidFill>
                  <a:schemeClr val="tx1"/>
                </a:solidFill>
              </a:rPr>
              <a:t> 2.-</a:t>
            </a:r>
            <a:r>
              <a:rPr lang="es-MX" dirty="0">
                <a:solidFill>
                  <a:schemeClr val="tx1"/>
                </a:solidFill>
              </a:rPr>
              <a:t> Sensibilizar a los servidores públicos mujeres y hombres para que participen en las actividades de capacitaciones. </a:t>
            </a:r>
          </a:p>
          <a:p>
            <a:r>
              <a:rPr lang="es-MX" b="1" dirty="0">
                <a:solidFill>
                  <a:schemeClr val="tx1"/>
                </a:solidFill>
              </a:rPr>
              <a:t>3.- </a:t>
            </a:r>
            <a:r>
              <a:rPr lang="es-MX" dirty="0">
                <a:solidFill>
                  <a:schemeClr val="tx1"/>
                </a:solidFill>
              </a:rPr>
              <a:t>Que las y los servidores públicos tengan ese interés para que asistan a los eventos.  </a:t>
            </a:r>
          </a:p>
          <a:p>
            <a:r>
              <a:rPr lang="es-MX" b="1" dirty="0">
                <a:solidFill>
                  <a:schemeClr val="tx1"/>
                </a:solidFill>
              </a:rPr>
              <a:t>4.- </a:t>
            </a:r>
            <a:r>
              <a:rPr lang="es-MX" dirty="0">
                <a:solidFill>
                  <a:schemeClr val="tx1"/>
                </a:solidFill>
              </a:rPr>
              <a:t>Dentro de la institución exista el Respeto mutuo de género de </a:t>
            </a:r>
            <a:r>
              <a:rPr lang="es-ES" dirty="0">
                <a:solidFill>
                  <a:schemeClr val="tx1"/>
                </a:solidFill>
              </a:rPr>
              <a:t>manera eficiente y eficaz.</a:t>
            </a:r>
            <a:r>
              <a:rPr lang="es-MX" b="1" dirty="0">
                <a:solidFill>
                  <a:schemeClr val="tx1"/>
                </a:solidFill>
              </a:rPr>
              <a:t> </a:t>
            </a:r>
          </a:p>
        </p:txBody>
      </p:sp>
    </p:spTree>
    <p:extLst>
      <p:ext uri="{BB962C8B-B14F-4D97-AF65-F5344CB8AC3E}">
        <p14:creationId xmlns:p14="http://schemas.microsoft.com/office/powerpoint/2010/main" val="375203171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1947</TotalTime>
  <Words>1482</Words>
  <Application>Microsoft Office PowerPoint</Application>
  <PresentationFormat>Panorámica</PresentationFormat>
  <Paragraphs>200</Paragraphs>
  <Slides>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8</vt:i4>
      </vt:variant>
    </vt:vector>
  </HeadingPairs>
  <TitlesOfParts>
    <vt:vector size="12" baseType="lpstr">
      <vt:lpstr>Aptos</vt:lpstr>
      <vt:lpstr>Aptos Display</vt:lpstr>
      <vt:lpstr>Arial</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CHP_MXL2063W5M</dc:creator>
  <cp:lastModifiedBy>EDUARDO DIGHEROS CARRILLO</cp:lastModifiedBy>
  <cp:revision>77</cp:revision>
  <cp:lastPrinted>2026-02-17T22:29:31Z</cp:lastPrinted>
  <dcterms:created xsi:type="dcterms:W3CDTF">2026-02-16T20:07:24Z</dcterms:created>
  <dcterms:modified xsi:type="dcterms:W3CDTF">2026-02-26T21:14:02Z</dcterms:modified>
</cp:coreProperties>
</file>